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2" r:id="rId3"/>
    <p:sldId id="263" r:id="rId4"/>
    <p:sldId id="264" r:id="rId5"/>
    <p:sldId id="265" r:id="rId6"/>
    <p:sldId id="266" r:id="rId7"/>
    <p:sldId id="291" r:id="rId8"/>
    <p:sldId id="268" r:id="rId9"/>
    <p:sldId id="292" r:id="rId10"/>
    <p:sldId id="269" r:id="rId11"/>
    <p:sldId id="270" r:id="rId12"/>
    <p:sldId id="271" r:id="rId13"/>
    <p:sldId id="272" r:id="rId14"/>
    <p:sldId id="273" r:id="rId15"/>
    <p:sldId id="276" r:id="rId16"/>
    <p:sldId id="274" r:id="rId17"/>
    <p:sldId id="275" r:id="rId18"/>
    <p:sldId id="260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6BBF4-AD3D-45ED-8487-DECF714175B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AF69F-59C2-4563-BBD1-53F3B91A4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6522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D29A4-9A6D-4B32-9B38-325BBADF0A54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9DD7E-0743-4569-8444-FB8BCFC9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618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D95-29BC-4529-A30A-313B2FE2BBDD}" type="datetime1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B6F6-F2FF-4217-AA6C-F066FA846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1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93C3-C592-45BB-958B-5363D25C5649}" type="datetime1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B6F6-F2FF-4217-AA6C-F066FA846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51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DD20-A977-4E46-89FE-2795696F2DD1}" type="datetime1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B6F6-F2FF-4217-AA6C-F066FA846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49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1C26-9254-4421-8A1A-222AD7431A3D}" type="datetime1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B6F6-F2FF-4217-AA6C-F066FA846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FC74-76C1-43FA-B2AD-01753D909D2C}" type="datetime1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B6F6-F2FF-4217-AA6C-F066FA846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9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226-DD26-4A2B-9BF8-EA326E49AA05}" type="datetime1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B6F6-F2FF-4217-AA6C-F066FA846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2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33A0-7732-4F8E-B513-B25BB6CCD589}" type="datetime1">
              <a:rPr lang="en-GB" smtClean="0"/>
              <a:t>26/06/2014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B6F6-F2FF-4217-AA6C-F066FA846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8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6EB9-89BD-4598-9159-BFFE3BE84170}" type="datetime1">
              <a:rPr lang="en-GB" smtClean="0"/>
              <a:t>26/06/2014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B6F6-F2FF-4217-AA6C-F066FA846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36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B6F6-F2FF-4217-AA6C-F066FA846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94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1A45-3242-4B53-BCB1-4651292D552B}" type="datetime1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B6F6-F2FF-4217-AA6C-F066FA846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16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FB90-B066-4C4B-A2F1-28928FA15997}" type="datetime1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B6F6-F2FF-4217-AA6C-F066FA846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6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B7287-88D2-4EFC-9848-0FB71CF63F6E}" type="datetime1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B6F6-F2FF-4217-AA6C-F066FA846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8405" y="3303287"/>
            <a:ext cx="486703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Neighbourhood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2014-2015</a:t>
            </a:r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2000-8243-40D8-BA09-A511467CCCA3}" type="datetime1">
              <a:rPr lang="en-GB" smtClean="0"/>
              <a:t>26/06/2014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 dirty="0"/>
          </a:p>
        </p:txBody>
      </p:sp>
      <p:pic>
        <p:nvPicPr>
          <p:cNvPr id="1026" name="Picture 2" descr="C:\Users\Pam\AppData\Local\Microsoft\Windows\Temporary Internet Files\Content.Outlook\FUA2S6NG\LogoColorTextBe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55015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47664" y="5486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WNPG Commercial/Retail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340768"/>
            <a:ext cx="69127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Expansion of Mary Arden’s House </a:t>
            </a:r>
            <a:r>
              <a:rPr lang="en-GB" sz="2800" dirty="0" smtClean="0"/>
              <a:t>facilities</a:t>
            </a:r>
          </a:p>
          <a:p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Utilise Mason Arms Land (conservation area</a:t>
            </a:r>
            <a:r>
              <a:rPr lang="en-GB" sz="2800" dirty="0" smtClean="0"/>
              <a:t>)</a:t>
            </a:r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Visitor Parking </a:t>
            </a:r>
            <a:r>
              <a:rPr lang="en-GB" sz="2800" dirty="0" smtClean="0"/>
              <a:t>Generally</a:t>
            </a:r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Shop </a:t>
            </a:r>
            <a:r>
              <a:rPr lang="en-GB" sz="2800" dirty="0" smtClean="0"/>
              <a:t>Parking</a:t>
            </a:r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Support Businesses in Parish</a:t>
            </a:r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6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79712" y="33265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WNPG Amenities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843397"/>
            <a:ext cx="69847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Village Hall and </a:t>
            </a:r>
            <a:r>
              <a:rPr lang="en-GB" sz="2400" dirty="0" smtClean="0"/>
              <a:t>Parking</a:t>
            </a:r>
            <a:endParaRPr lang="en-GB" sz="2400" dirty="0"/>
          </a:p>
          <a:p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Scout Club and </a:t>
            </a:r>
            <a:r>
              <a:rPr lang="en-GB" sz="2400" dirty="0" smtClean="0"/>
              <a:t>Parking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Social </a:t>
            </a:r>
            <a:r>
              <a:rPr lang="en-GB" sz="2400" dirty="0" smtClean="0"/>
              <a:t>Club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Church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School and </a:t>
            </a:r>
            <a:r>
              <a:rPr lang="en-GB" sz="2400" dirty="0" smtClean="0"/>
              <a:t>Parking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Parks/Play </a:t>
            </a:r>
            <a:r>
              <a:rPr lang="en-GB" sz="2400" dirty="0" smtClean="0"/>
              <a:t>Areas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Canal </a:t>
            </a:r>
            <a:r>
              <a:rPr lang="en-GB" sz="2400" dirty="0" smtClean="0"/>
              <a:t>Facilities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Village Green and Conservation Areas</a:t>
            </a:r>
          </a:p>
          <a:p>
            <a:endParaRPr lang="en-GB" dirty="0"/>
          </a:p>
        </p:txBody>
      </p:sp>
      <p:pic>
        <p:nvPicPr>
          <p:cNvPr id="9218" name="Picture 2" descr="C:\Users\Pam\AppData\Local\Microsoft\Windows\Temporary Internet Files\Content.Outlook\FUA2S6NG\LogoColorTextBe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68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47664" y="47667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Infrastructure and Utilities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268760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/>
              <a:t> Transport- Highways</a:t>
            </a:r>
            <a:endParaRPr lang="en-GB" sz="2800" dirty="0"/>
          </a:p>
          <a:p>
            <a:r>
              <a:rPr lang="en-GB" sz="2800" dirty="0"/>
              <a:t>	</a:t>
            </a:r>
            <a:r>
              <a:rPr lang="en-GB" sz="2800" dirty="0" smtClean="0"/>
              <a:t>          -Trains </a:t>
            </a:r>
            <a:r>
              <a:rPr lang="en-GB" sz="2800" dirty="0"/>
              <a:t>and </a:t>
            </a:r>
            <a:r>
              <a:rPr lang="en-GB" sz="2800" dirty="0" smtClean="0"/>
              <a:t>Parking</a:t>
            </a:r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Utilities-Gas</a:t>
            </a:r>
            <a:r>
              <a:rPr lang="en-GB" sz="2800" dirty="0"/>
              <a:t>, Electric, Water, </a:t>
            </a:r>
            <a:r>
              <a:rPr lang="en-GB" sz="2800" dirty="0" smtClean="0"/>
              <a:t>Telecoms, 		         Sewerage</a:t>
            </a:r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Parking </a:t>
            </a:r>
            <a:r>
              <a:rPr lang="en-GB" sz="2800" dirty="0"/>
              <a:t>General </a:t>
            </a:r>
            <a:endParaRPr lang="en-GB" sz="2800" dirty="0" smtClean="0"/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/>
              <a:t>Footpaths</a:t>
            </a:r>
            <a:endParaRPr lang="en-GB" sz="2800" dirty="0"/>
          </a:p>
        </p:txBody>
      </p:sp>
      <p:pic>
        <p:nvPicPr>
          <p:cNvPr id="10242" name="Picture 2" descr="C:\Users\Pam\AppData\Local\Microsoft\Windows\Temporary Internet Files\Content.Outlook\FUA2S6NG\LogoColorTextBe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75656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Questionnaire Preparation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031873"/>
            <a:ext cx="71287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ebdings" panose="05030102010509060703" pitchFamily="18" charset="2"/>
              <a:buChar char="H"/>
            </a:pPr>
            <a:r>
              <a:rPr lang="en-GB" sz="2400" dirty="0" smtClean="0"/>
              <a:t> Team </a:t>
            </a:r>
            <a:r>
              <a:rPr lang="en-GB" sz="2400" dirty="0"/>
              <a:t>Develops </a:t>
            </a:r>
            <a:r>
              <a:rPr lang="en-GB" sz="2400" dirty="0" smtClean="0"/>
              <a:t>Questions</a:t>
            </a:r>
          </a:p>
          <a:p>
            <a:pPr marL="342900" indent="-342900">
              <a:lnSpc>
                <a:spcPct val="200000"/>
              </a:lnSpc>
              <a:buFont typeface="Webdings" panose="05030102010509060703" pitchFamily="18" charset="2"/>
              <a:buChar char="H"/>
            </a:pPr>
            <a:r>
              <a:rPr lang="en-GB" sz="2400" dirty="0" smtClean="0"/>
              <a:t> Mark </a:t>
            </a:r>
            <a:r>
              <a:rPr lang="en-GB" sz="2400" dirty="0"/>
              <a:t>Potential Housing sites on Map</a:t>
            </a:r>
          </a:p>
          <a:p>
            <a:pPr marL="342900" indent="-342900">
              <a:lnSpc>
                <a:spcPct val="200000"/>
              </a:lnSpc>
              <a:buFont typeface="Webdings" panose="05030102010509060703" pitchFamily="18" charset="2"/>
              <a:buChar char="H"/>
            </a:pPr>
            <a:r>
              <a:rPr lang="en-GB" sz="2400" dirty="0" smtClean="0"/>
              <a:t> Check </a:t>
            </a:r>
            <a:r>
              <a:rPr lang="en-GB" sz="2400" dirty="0"/>
              <a:t>questions with Consultant</a:t>
            </a:r>
          </a:p>
          <a:p>
            <a:pPr marL="342900" indent="-342900">
              <a:lnSpc>
                <a:spcPct val="200000"/>
              </a:lnSpc>
              <a:buFont typeface="Webdings" panose="05030102010509060703" pitchFamily="18" charset="2"/>
              <a:buChar char="H"/>
            </a:pPr>
            <a:r>
              <a:rPr lang="fr-FR" sz="2400" dirty="0" smtClean="0"/>
              <a:t> Format </a:t>
            </a:r>
            <a:r>
              <a:rPr lang="fr-FR" sz="2400" dirty="0"/>
              <a:t>questionnaire, </a:t>
            </a:r>
            <a:r>
              <a:rPr lang="fr-FR" sz="2400" dirty="0" err="1"/>
              <a:t>print</a:t>
            </a:r>
            <a:r>
              <a:rPr lang="fr-FR" sz="2400" dirty="0"/>
              <a:t> and post</a:t>
            </a:r>
          </a:p>
          <a:p>
            <a:pPr marL="342900" indent="-342900">
              <a:lnSpc>
                <a:spcPct val="200000"/>
              </a:lnSpc>
              <a:buFont typeface="Webdings" panose="05030102010509060703" pitchFamily="18" charset="2"/>
              <a:buChar char="H"/>
            </a:pPr>
            <a:r>
              <a:rPr lang="en-GB" sz="2400" dirty="0" smtClean="0"/>
              <a:t> House </a:t>
            </a:r>
            <a:r>
              <a:rPr lang="en-GB" sz="2400" dirty="0"/>
              <a:t>visits by Team as required</a:t>
            </a:r>
          </a:p>
          <a:p>
            <a:pPr marL="342900" indent="-342900">
              <a:lnSpc>
                <a:spcPct val="200000"/>
              </a:lnSpc>
              <a:buFont typeface="Webdings" panose="05030102010509060703" pitchFamily="18" charset="2"/>
              <a:buChar char="H"/>
            </a:pPr>
            <a:r>
              <a:rPr lang="en-GB" sz="2400" dirty="0" smtClean="0"/>
              <a:t> Collect </a:t>
            </a:r>
            <a:r>
              <a:rPr lang="en-GB" sz="2400" dirty="0"/>
              <a:t>questionnaires</a:t>
            </a:r>
          </a:p>
          <a:p>
            <a:pPr marL="342900" indent="-342900">
              <a:lnSpc>
                <a:spcPct val="200000"/>
              </a:lnSpc>
              <a:buFont typeface="Webdings" panose="05030102010509060703" pitchFamily="18" charset="2"/>
              <a:buChar char="H"/>
            </a:pPr>
            <a:r>
              <a:rPr lang="en-GB" sz="2400" dirty="0"/>
              <a:t>Independent Consultant to </a:t>
            </a:r>
            <a:r>
              <a:rPr lang="en-GB" sz="2400" dirty="0" smtClean="0"/>
              <a:t>evaluate</a:t>
            </a:r>
            <a:endParaRPr lang="en-GB" sz="2400" dirty="0"/>
          </a:p>
          <a:p>
            <a:endParaRPr lang="en-GB" dirty="0"/>
          </a:p>
        </p:txBody>
      </p:sp>
      <p:pic>
        <p:nvPicPr>
          <p:cNvPr id="11266" name="Picture 2" descr="C:\Users\Pam\AppData\Local\Microsoft\Windows\Temporary Internet Files\Content.Outlook\FUA2S6NG\LogoColorTextBe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47664" y="62068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Process to Completion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1241" y="1143908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Prepare draft plan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Environmental research on sites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Further consultation if required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Liaise with SDC and the Authorities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Develop Final Plan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SDC independent scrutiny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Approval of Plan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Continual Monitoring</a:t>
            </a:r>
          </a:p>
        </p:txBody>
      </p:sp>
      <p:pic>
        <p:nvPicPr>
          <p:cNvPr id="14338" name="Picture 2" descr="C:\Users\Pam\AppData\Local\Microsoft\Windows\Temporary Internet Files\Content.Outlook\FUA2S6NG\LogoColorTextBe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01" y="40770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44741"/>
              </p:ext>
            </p:extLst>
          </p:nvPr>
        </p:nvGraphicFramePr>
        <p:xfrm>
          <a:off x="375590" y="332656"/>
          <a:ext cx="8628808" cy="6095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Acrobat Document" r:id="rId3" imgW="22707540" imgH="16040010" progId="AcroExch.Document.11">
                  <p:embed/>
                </p:oleObj>
              </mc:Choice>
              <mc:Fallback>
                <p:oleObj name="Acrobat Document" r:id="rId3" imgW="22707540" imgH="160400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590" y="332656"/>
                        <a:ext cx="8628808" cy="6095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4625"/>
            <a:ext cx="1764159" cy="175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3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91680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Housing Sites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071900"/>
            <a:ext cx="71287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ebdings" panose="05030102010509060703" pitchFamily="18" charset="2"/>
              <a:buChar char="H"/>
            </a:pPr>
            <a:r>
              <a:rPr lang="en-GB" sz="2800" dirty="0" smtClean="0"/>
              <a:t> Varying </a:t>
            </a:r>
            <a:r>
              <a:rPr lang="en-GB" sz="2800" dirty="0"/>
              <a:t>size</a:t>
            </a:r>
          </a:p>
          <a:p>
            <a:pPr marL="457200" indent="-457200">
              <a:lnSpc>
                <a:spcPct val="200000"/>
              </a:lnSpc>
              <a:buFont typeface="Webdings" panose="05030102010509060703" pitchFamily="18" charset="2"/>
              <a:buChar char="H"/>
            </a:pPr>
            <a:r>
              <a:rPr lang="en-GB" sz="2800" dirty="0" smtClean="0"/>
              <a:t> Close </a:t>
            </a:r>
            <a:r>
              <a:rPr lang="en-GB" sz="2800" dirty="0"/>
              <a:t>to amenities, including transport</a:t>
            </a:r>
          </a:p>
          <a:p>
            <a:pPr marL="457200" indent="-457200">
              <a:lnSpc>
                <a:spcPct val="200000"/>
              </a:lnSpc>
              <a:buFont typeface="Webdings" panose="05030102010509060703" pitchFamily="18" charset="2"/>
              <a:buChar char="H"/>
            </a:pPr>
            <a:r>
              <a:rPr lang="en-GB" sz="2800" dirty="0" smtClean="0"/>
              <a:t> Select </a:t>
            </a:r>
            <a:r>
              <a:rPr lang="en-GB" sz="2800" dirty="0"/>
              <a:t>3 sites in order of preference </a:t>
            </a:r>
          </a:p>
          <a:p>
            <a:pPr marL="457200" indent="-457200">
              <a:lnSpc>
                <a:spcPct val="150000"/>
              </a:lnSpc>
              <a:buFont typeface="Webdings" panose="05030102010509060703" pitchFamily="18" charset="2"/>
              <a:buChar char="H"/>
            </a:pPr>
            <a:r>
              <a:rPr lang="en-GB" sz="2800" dirty="0" smtClean="0"/>
              <a:t> Place </a:t>
            </a:r>
            <a:r>
              <a:rPr lang="en-GB" sz="2800" dirty="0"/>
              <a:t>stickers on map of </a:t>
            </a:r>
            <a:r>
              <a:rPr lang="en-GB" sz="2800" dirty="0" smtClean="0"/>
              <a:t>village</a:t>
            </a:r>
          </a:p>
          <a:p>
            <a:pPr marL="457200" indent="-457200">
              <a:lnSpc>
                <a:spcPct val="150000"/>
              </a:lnSpc>
              <a:buFont typeface="Webdings" panose="05030102010509060703" pitchFamily="18" charset="2"/>
              <a:buChar char="H"/>
            </a:pPr>
            <a:r>
              <a:rPr lang="en-GB" sz="2800" dirty="0"/>
              <a:t>This is just part of the consultation process, NOT agreeing sites</a:t>
            </a:r>
            <a:endParaRPr lang="en-GB" sz="2800" dirty="0" smtClean="0"/>
          </a:p>
        </p:txBody>
      </p:sp>
      <p:pic>
        <p:nvPicPr>
          <p:cNvPr id="13314" name="Picture 2" descr="C:\Users\Pam\AppData\Local\Microsoft\Windows\Temporary Internet Files\Content.Outlook\FUA2S6NG\LogoColorTextBe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35696" y="62068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Environmental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196752"/>
            <a:ext cx="73448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Heritage England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Ecology Review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Archaeological Review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Environmental Agency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Flood Plains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Natural England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/>
              <a:t>Warwickshire Direct</a:t>
            </a:r>
          </a:p>
        </p:txBody>
      </p:sp>
      <p:pic>
        <p:nvPicPr>
          <p:cNvPr id="12290" name="Picture 2" descr="C:\Users\Pam\AppData\Local\Microsoft\Windows\Temporary Internet Files\Content.Outlook\FUA2S6NG\LogoColorTextBe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3C6F-5C61-43A0-A9CE-17172A26B744}" type="datetime1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259632" y="1340768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</a:t>
            </a:r>
            <a:r>
              <a:rPr lang="en-GB" dirty="0"/>
              <a:t>HOW TO CONTACT US and KEEP UP TO DATE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www.wilmcotepc.co.uk/wilmcoteneighbourhoodplanninggroup</a:t>
            </a:r>
          </a:p>
          <a:p>
            <a:endParaRPr lang="en-GB" dirty="0"/>
          </a:p>
          <a:p>
            <a:r>
              <a:rPr lang="en-GB" dirty="0"/>
              <a:t>follow us on </a:t>
            </a:r>
            <a:r>
              <a:rPr lang="en-GB" dirty="0" err="1"/>
              <a:t>facebook</a:t>
            </a:r>
            <a:r>
              <a:rPr lang="en-GB" dirty="0"/>
              <a:t>: </a:t>
            </a:r>
            <a:r>
              <a:rPr lang="en-GB" dirty="0" err="1"/>
              <a:t>wilmcoteneighbourhoodplanninggroup</a:t>
            </a:r>
            <a:endParaRPr lang="en-GB" dirty="0"/>
          </a:p>
          <a:p>
            <a:endParaRPr lang="en-GB" dirty="0"/>
          </a:p>
          <a:p>
            <a:r>
              <a:rPr lang="en-GB" dirty="0"/>
              <a:t>Email   : wnpg@wilmcotepc.co.uk</a:t>
            </a:r>
          </a:p>
          <a:p>
            <a:endParaRPr lang="en-GB" dirty="0"/>
          </a:p>
          <a:p>
            <a:r>
              <a:rPr lang="en-GB" dirty="0"/>
              <a:t>Phone : Alan Griffith     - 294776</a:t>
            </a:r>
          </a:p>
          <a:p>
            <a:r>
              <a:rPr lang="en-GB" dirty="0"/>
              <a:t>            : Roger Harrison - 298009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077073"/>
            <a:ext cx="180621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5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048"/>
            <a:ext cx="8436569" cy="596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81" y="463419"/>
            <a:ext cx="1360278" cy="135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2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289451"/>
          </a:xfrm>
        </p:spPr>
        <p:txBody>
          <a:bodyPr>
            <a:normAutofit/>
          </a:bodyPr>
          <a:lstStyle/>
          <a:p>
            <a:r>
              <a:rPr lang="en-GB" dirty="0"/>
              <a:t>Parish Council called meeting 21st October 2013</a:t>
            </a:r>
          </a:p>
          <a:p>
            <a:r>
              <a:rPr lang="en-GB" dirty="0"/>
              <a:t>Application to Become Neighbourhood Planning Area, Posted 28th November</a:t>
            </a:r>
          </a:p>
          <a:p>
            <a:r>
              <a:rPr lang="en-GB" dirty="0" err="1"/>
              <a:t>Wilmcote</a:t>
            </a:r>
            <a:r>
              <a:rPr lang="en-GB" dirty="0"/>
              <a:t> Parish designated a NP Area 24th February 2014</a:t>
            </a:r>
          </a:p>
          <a:p>
            <a:r>
              <a:rPr lang="en-GB" dirty="0"/>
              <a:t>Not designated as a business area</a:t>
            </a:r>
          </a:p>
          <a:p>
            <a:r>
              <a:rPr lang="en-GB" dirty="0"/>
              <a:t>Parish Boundary extended</a:t>
            </a:r>
          </a:p>
          <a:p>
            <a:endParaRPr lang="en-GB" dirty="0"/>
          </a:p>
        </p:txBody>
      </p:sp>
      <p:pic>
        <p:nvPicPr>
          <p:cNvPr id="2050" name="Picture 2" descr="C:\Users\Pam\AppData\Local\Microsoft\Windows\Temporary Internet Files\Content.Outlook\FUA2S6NG\LogoColorTextBe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E379-D4AC-4E54-B23D-E8F27EEE3CAF}" type="datetime1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</a:t>
            </a:r>
            <a:r>
              <a:rPr lang="en-GB" dirty="0" err="1" smtClean="0"/>
              <a:t>ilmcote</a:t>
            </a:r>
            <a:r>
              <a:rPr lang="en-GB" dirty="0" smtClean="0"/>
              <a:t> and </a:t>
            </a:r>
            <a:r>
              <a:rPr lang="en-GB" dirty="0" err="1"/>
              <a:t>P</a:t>
            </a:r>
            <a:r>
              <a:rPr lang="en-GB" dirty="0" err="1" smtClean="0"/>
              <a:t>athlow</a:t>
            </a:r>
            <a:r>
              <a:rPr lang="en-GB" dirty="0" smtClean="0"/>
              <a:t> Neighbourhood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6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4616"/>
            <a:ext cx="7632848" cy="572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3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758"/>
            <a:ext cx="7920880" cy="594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4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758"/>
            <a:ext cx="7920880" cy="594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3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4678"/>
            <a:ext cx="7920880" cy="594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0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8" y="514895"/>
            <a:ext cx="7697486" cy="577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4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2758"/>
            <a:ext cx="7848872" cy="589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9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598"/>
            <a:ext cx="8136904" cy="61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2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2760"/>
            <a:ext cx="7704856" cy="578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0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528"/>
            <a:ext cx="7630491" cy="572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2" y="420863"/>
            <a:ext cx="7654432" cy="574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7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BB2E-392E-4732-B65B-705A6D34CE86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3074" name="Picture 2" descr="C:\Users\Pam\AppData\Local\Microsoft\Windows\Temporary Internet Files\Content.Outlook\FUA2S6NG\LogoColorTextBe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70887" cy="500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536"/>
            <a:ext cx="7632848" cy="572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5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6705"/>
            <a:ext cx="8115600" cy="597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F1A4-1055-4D1E-B92E-B0A7652641F5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Objectives of Neighbourhood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134076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Community sets </a:t>
            </a:r>
            <a:r>
              <a:rPr lang="en-GB" dirty="0" smtClean="0"/>
              <a:t>guidelines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42255" y="187963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Set Location for new homes, when required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25021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Type of Houses- Private /Social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0609" y="3116048"/>
            <a:ext cx="358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Density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0609" y="376206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Appearance of Housing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0609" y="435356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Allow for Amenities, Leisure and Business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4993" y="492461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Monitor Plan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43038"/>
            <a:ext cx="19081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3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E9A5-EF20-455C-88D6-24B9CE18CEF0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03648" y="56396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Government Requirements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1412776"/>
            <a:ext cx="6768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ebdings" panose="05030102010509060703" pitchFamily="18" charset="2"/>
              <a:buChar char="H"/>
            </a:pPr>
            <a:r>
              <a:rPr lang="en-GB" sz="2400" dirty="0" smtClean="0"/>
              <a:t> 75 </a:t>
            </a:r>
            <a:r>
              <a:rPr lang="en-GB" sz="2400" dirty="0"/>
              <a:t>New </a:t>
            </a:r>
            <a:r>
              <a:rPr lang="en-GB" sz="2400" dirty="0" smtClean="0"/>
              <a:t>Homes</a:t>
            </a:r>
          </a:p>
          <a:p>
            <a:endParaRPr lang="en-GB" sz="2400" dirty="0"/>
          </a:p>
          <a:p>
            <a:pPr marL="342900" indent="-342900">
              <a:buFont typeface="Webdings" panose="05030102010509060703" pitchFamily="18" charset="2"/>
              <a:buChar char="H"/>
            </a:pPr>
            <a:r>
              <a:rPr lang="en-GB" sz="2400" dirty="0" smtClean="0"/>
              <a:t> When</a:t>
            </a:r>
            <a:r>
              <a:rPr lang="en-GB" sz="2400" dirty="0"/>
              <a:t>, between 2011 and </a:t>
            </a:r>
            <a:r>
              <a:rPr lang="en-GB" sz="2400" dirty="0" smtClean="0"/>
              <a:t>2031</a:t>
            </a:r>
          </a:p>
          <a:p>
            <a:endParaRPr lang="en-GB" sz="2400" dirty="0"/>
          </a:p>
          <a:p>
            <a:pPr marL="342900" indent="-342900">
              <a:buFont typeface="Webdings" panose="05030102010509060703" pitchFamily="18" charset="2"/>
              <a:buChar char="H"/>
            </a:pPr>
            <a:r>
              <a:rPr lang="en-GB" sz="2400" dirty="0" smtClean="0"/>
              <a:t> 11 </a:t>
            </a:r>
            <a:r>
              <a:rPr lang="en-GB" sz="2400" dirty="0"/>
              <a:t>already received </a:t>
            </a:r>
            <a:r>
              <a:rPr lang="en-GB" sz="2400" dirty="0" smtClean="0"/>
              <a:t>planning</a:t>
            </a:r>
          </a:p>
          <a:p>
            <a:endParaRPr lang="en-GB" sz="2400" dirty="0"/>
          </a:p>
          <a:p>
            <a:pPr marL="342900" indent="-342900">
              <a:buFont typeface="Webdings" panose="05030102010509060703" pitchFamily="18" charset="2"/>
              <a:buChar char="H"/>
            </a:pPr>
            <a:r>
              <a:rPr lang="en-GB" sz="2400" dirty="0" smtClean="0"/>
              <a:t> 100 </a:t>
            </a:r>
            <a:r>
              <a:rPr lang="en-GB" sz="2400" dirty="0"/>
              <a:t>granted planning over last 20 years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pPr marL="342900" indent="-342900">
              <a:buFont typeface="Webdings" panose="05030102010509060703" pitchFamily="18" charset="2"/>
              <a:buChar char="H"/>
            </a:pPr>
            <a:r>
              <a:rPr lang="en-GB" sz="2400" dirty="0" smtClean="0"/>
              <a:t> Built </a:t>
            </a:r>
            <a:r>
              <a:rPr lang="en-GB" sz="2400" dirty="0"/>
              <a:t>when demand </a:t>
            </a:r>
            <a:r>
              <a:rPr lang="en-GB" sz="2400" dirty="0" smtClean="0"/>
              <a:t>exists</a:t>
            </a:r>
          </a:p>
          <a:p>
            <a:endParaRPr lang="en-GB" sz="2400" dirty="0" smtClean="0"/>
          </a:p>
          <a:p>
            <a:pPr marL="342900" indent="-342900">
              <a:buFont typeface="Webdings" panose="05030102010509060703" pitchFamily="18" charset="2"/>
              <a:buChar char="H"/>
            </a:pPr>
            <a:r>
              <a:rPr lang="en-GB" sz="2400" dirty="0" smtClean="0"/>
              <a:t> Contribution </a:t>
            </a:r>
            <a:r>
              <a:rPr lang="en-GB" sz="2400" dirty="0"/>
              <a:t>to Village Infrastructure </a:t>
            </a:r>
            <a:r>
              <a:rPr lang="en-GB" sz="2400" dirty="0" err="1"/>
              <a:t>etc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6329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B8DB2-298A-46A1-9761-AE84F4ADACBA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83088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0875" y="4046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Progress to 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340768"/>
            <a:ext cx="64807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Completed Control </a:t>
            </a:r>
            <a:r>
              <a:rPr lang="en-GB" sz="2400" dirty="0" smtClean="0"/>
              <a:t>Plan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Constitution </a:t>
            </a:r>
            <a:r>
              <a:rPr lang="en-GB" sz="2400" dirty="0" smtClean="0"/>
              <a:t>Complete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Sector Research </a:t>
            </a:r>
            <a:r>
              <a:rPr lang="en-GB" sz="2400" dirty="0" smtClean="0"/>
              <a:t>undertaken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Consultation with </a:t>
            </a:r>
            <a:r>
              <a:rPr lang="en-GB" sz="2400" dirty="0" smtClean="0"/>
              <a:t>SDC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Grant </a:t>
            </a:r>
            <a:r>
              <a:rPr lang="en-GB" sz="2400" dirty="0" smtClean="0"/>
              <a:t>Application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Independent Consultant </a:t>
            </a:r>
            <a:r>
              <a:rPr lang="en-GB" sz="2400" dirty="0" smtClean="0"/>
              <a:t>Research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8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1175"/>
            <a:ext cx="13843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8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03648" y="62068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WNPG Private </a:t>
            </a:r>
            <a:r>
              <a:rPr lang="en-GB" sz="2800" dirty="0" smtClean="0"/>
              <a:t>Housing </a:t>
            </a:r>
            <a:r>
              <a:rPr lang="en-GB" sz="2800" dirty="0"/>
              <a:t>Issues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340768"/>
            <a:ext cx="62646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ebdings" panose="05030102010509060703" pitchFamily="18" charset="2"/>
              <a:buChar char="H"/>
            </a:pPr>
            <a:r>
              <a:rPr lang="en-GB" sz="2400" dirty="0" smtClean="0"/>
              <a:t> Demand </a:t>
            </a:r>
            <a:r>
              <a:rPr lang="en-GB" sz="2400" dirty="0"/>
              <a:t>exceeds supply (for some types of </a:t>
            </a:r>
            <a:r>
              <a:rPr lang="en-GB" sz="2400" dirty="0" smtClean="0"/>
              <a:t>  properties)</a:t>
            </a:r>
          </a:p>
          <a:p>
            <a:endParaRPr lang="en-GB" sz="2400" dirty="0" smtClean="0"/>
          </a:p>
          <a:p>
            <a:pPr marL="342900" indent="-342900">
              <a:buFont typeface="Webdings" panose="05030102010509060703" pitchFamily="18" charset="2"/>
              <a:buChar char="H"/>
            </a:pPr>
            <a:r>
              <a:rPr lang="en-GB" sz="2400" dirty="0" smtClean="0"/>
              <a:t> Should </a:t>
            </a:r>
            <a:r>
              <a:rPr lang="en-GB" sz="2400" dirty="0"/>
              <a:t>we build more dwellings to support current or increased amenities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pPr marL="342900" indent="-342900">
              <a:buFont typeface="Webdings" panose="05030102010509060703" pitchFamily="18" charset="2"/>
              <a:buChar char="H"/>
            </a:pPr>
            <a:r>
              <a:rPr lang="en-GB" sz="2400" dirty="0" smtClean="0"/>
              <a:t> How </a:t>
            </a:r>
            <a:r>
              <a:rPr lang="en-GB" sz="2400" dirty="0"/>
              <a:t>many - 75 over next 20 years? (built over 100 in last 20 years) 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16" y="4149080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2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7A-A55D-4267-8A24-4EC32A7639F4}" type="datetime1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Wilmcote and Pathlow Neighbourhood Plan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99592" y="311439"/>
            <a:ext cx="741682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WNPG Social </a:t>
            </a:r>
            <a:r>
              <a:rPr lang="en-GB" sz="2800" dirty="0" smtClean="0"/>
              <a:t>Housing</a:t>
            </a:r>
          </a:p>
          <a:p>
            <a:endParaRPr lang="en-GB" sz="2800" dirty="0"/>
          </a:p>
          <a:p>
            <a:pPr marL="285750" indent="-285750">
              <a:buFont typeface="Webdings"/>
              <a:buChar char="H"/>
            </a:pPr>
            <a:r>
              <a:rPr lang="en-GB" sz="2800" dirty="0" smtClean="0"/>
              <a:t> Assess </a:t>
            </a:r>
            <a:r>
              <a:rPr lang="en-GB" sz="2800" dirty="0"/>
              <a:t>current </a:t>
            </a:r>
            <a:r>
              <a:rPr lang="en-GB" sz="2800" dirty="0" smtClean="0"/>
              <a:t>demand</a:t>
            </a:r>
          </a:p>
          <a:p>
            <a:endParaRPr lang="en-GB" sz="2800" dirty="0" smtClean="0"/>
          </a:p>
          <a:p>
            <a:r>
              <a:rPr lang="en-GB" sz="2800" dirty="0" smtClean="0">
                <a:sym typeface="Webdings"/>
              </a:rPr>
              <a:t> </a:t>
            </a:r>
            <a:r>
              <a:rPr lang="en-GB" sz="2800" dirty="0" smtClean="0"/>
              <a:t>Percentage </a:t>
            </a:r>
            <a:r>
              <a:rPr lang="en-GB" sz="2800" dirty="0"/>
              <a:t>of Social Housing as a Proportion </a:t>
            </a:r>
            <a:r>
              <a:rPr lang="en-GB" sz="2800" dirty="0" smtClean="0"/>
              <a:t>    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  <a:r>
              <a:rPr lang="en-GB" sz="2800" dirty="0" smtClean="0"/>
              <a:t>    of </a:t>
            </a:r>
            <a:r>
              <a:rPr lang="en-GB" sz="2800" dirty="0"/>
              <a:t>a </a:t>
            </a:r>
            <a:r>
              <a:rPr lang="en-GB" sz="2800" dirty="0" smtClean="0"/>
              <a:t>Development</a:t>
            </a:r>
          </a:p>
          <a:p>
            <a:endParaRPr lang="en-GB" sz="2800" dirty="0"/>
          </a:p>
          <a:p>
            <a:r>
              <a:rPr lang="en-GB" sz="2800" dirty="0" smtClean="0">
                <a:sym typeface="Webdings"/>
              </a:rPr>
              <a:t> </a:t>
            </a:r>
            <a:r>
              <a:rPr lang="en-GB" sz="2800" dirty="0" smtClean="0"/>
              <a:t>Type </a:t>
            </a:r>
            <a:r>
              <a:rPr lang="en-GB" sz="2800" dirty="0"/>
              <a:t>of Social Housing</a:t>
            </a:r>
          </a:p>
          <a:p>
            <a:r>
              <a:rPr lang="en-GB" sz="2800" dirty="0"/>
              <a:t>                -       Housing Association/SDC Housing</a:t>
            </a:r>
          </a:p>
          <a:p>
            <a:r>
              <a:rPr lang="en-GB" sz="2800" dirty="0"/>
              <a:t>                -       Shared Ownership </a:t>
            </a:r>
          </a:p>
          <a:p>
            <a:r>
              <a:rPr lang="en-GB" sz="2800" dirty="0"/>
              <a:t>                -       Staircase </a:t>
            </a:r>
            <a:r>
              <a:rPr lang="en-GB" sz="2800" dirty="0" smtClean="0"/>
              <a:t>Purchase</a:t>
            </a:r>
          </a:p>
          <a:p>
            <a:endParaRPr lang="en-GB" sz="2800" dirty="0"/>
          </a:p>
          <a:p>
            <a:r>
              <a:rPr lang="en-GB" sz="2800" dirty="0" smtClean="0">
                <a:sym typeface="Webdings"/>
              </a:rPr>
              <a:t> </a:t>
            </a:r>
            <a:r>
              <a:rPr lang="en-GB" sz="2800" dirty="0" smtClean="0"/>
              <a:t>Size  </a:t>
            </a:r>
            <a:r>
              <a:rPr lang="en-GB" sz="2800" dirty="0"/>
              <a:t>of homes to meet demand 2, 3 or 4 Bed</a:t>
            </a:r>
            <a:endParaRPr lang="en-GB" sz="2800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11439"/>
            <a:ext cx="1652968" cy="16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45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631</Words>
  <Application>Microsoft Office PowerPoint</Application>
  <PresentationFormat>On-screen Show (4:3)</PresentationFormat>
  <Paragraphs>200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</dc:creator>
  <cp:lastModifiedBy>Pam</cp:lastModifiedBy>
  <cp:revision>52</cp:revision>
  <cp:lastPrinted>2014-06-25T15:25:55Z</cp:lastPrinted>
  <dcterms:created xsi:type="dcterms:W3CDTF">2014-03-12T17:22:57Z</dcterms:created>
  <dcterms:modified xsi:type="dcterms:W3CDTF">2014-06-26T15:13:04Z</dcterms:modified>
</cp:coreProperties>
</file>