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298" r:id="rId3"/>
    <p:sldId id="261" r:id="rId4"/>
    <p:sldId id="296" r:id="rId5"/>
    <p:sldId id="297" r:id="rId6"/>
    <p:sldId id="286" r:id="rId7"/>
    <p:sldId id="262" r:id="rId8"/>
    <p:sldId id="264" r:id="rId9"/>
    <p:sldId id="299" r:id="rId10"/>
    <p:sldId id="304" r:id="rId11"/>
    <p:sldId id="305" r:id="rId12"/>
    <p:sldId id="300" r:id="rId13"/>
    <p:sldId id="269" r:id="rId14"/>
    <p:sldId id="271" r:id="rId15"/>
    <p:sldId id="273" r:id="rId16"/>
    <p:sldId id="275" r:id="rId17"/>
    <p:sldId id="290" r:id="rId18"/>
    <p:sldId id="291" r:id="rId19"/>
    <p:sldId id="302" r:id="rId20"/>
    <p:sldId id="303" r:id="rId21"/>
    <p:sldId id="306" r:id="rId22"/>
    <p:sldId id="307" r:id="rId23"/>
    <p:sldId id="308" r:id="rId24"/>
    <p:sldId id="292" r:id="rId25"/>
    <p:sldId id="294" r:id="rId26"/>
    <p:sldId id="295" r:id="rId27"/>
  </p:sldIdLst>
  <p:sldSz cx="9144000" cy="6858000" type="screen4x3"/>
  <p:notesSz cx="6797675" cy="9872663"/>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98" y="-84"/>
      </p:cViewPr>
      <p:guideLst>
        <p:guide orient="horz" pos="2160"/>
        <p:guide pos="2880"/>
      </p:guideLst>
    </p:cSldViewPr>
  </p:slideViewPr>
  <p:notesTextViewPr>
    <p:cViewPr>
      <p:scale>
        <a:sx n="100" d="100"/>
        <a:sy n="100" d="100"/>
      </p:scale>
      <p:origin x="0" y="0"/>
    </p:cViewPr>
  </p:notesTextViewPr>
  <p:sorterViewPr>
    <p:cViewPr>
      <p:scale>
        <a:sx n="75" d="100"/>
        <a:sy n="75"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0"/>
            <a:ext cx="2945659" cy="49363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Calibri" pitchFamily="34" charset="0"/>
              </a:defRPr>
            </a:lvl1pPr>
          </a:lstStyle>
          <a:p>
            <a:endParaRPr lang="en-GB"/>
          </a:p>
        </p:txBody>
      </p:sp>
      <p:sp>
        <p:nvSpPr>
          <p:cNvPr id="26627" name="Rectangle 3"/>
          <p:cNvSpPr>
            <a:spLocks noGrp="1" noChangeArrowheads="1"/>
          </p:cNvSpPr>
          <p:nvPr>
            <p:ph type="dt" idx="1"/>
          </p:nvPr>
        </p:nvSpPr>
        <p:spPr bwMode="auto">
          <a:xfrm>
            <a:off x="3850443" y="0"/>
            <a:ext cx="2945659" cy="49363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fld id="{CE0830E1-5669-4EE2-8954-446531283953}" type="datetimeFigureOut">
              <a:rPr lang="en-GB"/>
              <a:pPr/>
              <a:t>13/04/2015</a:t>
            </a:fld>
            <a:endParaRPr lang="en-GB"/>
          </a:p>
        </p:txBody>
      </p:sp>
      <p:sp>
        <p:nvSpPr>
          <p:cNvPr id="26628" name="Rectangle 4"/>
          <p:cNvSpPr>
            <a:spLocks noGrp="1" noRot="1" noChangeAspect="1" noChangeArrowheads="1" noTextEdit="1"/>
          </p:cNvSpPr>
          <p:nvPr>
            <p:ph type="sldImg" idx="2"/>
          </p:nvPr>
        </p:nvSpPr>
        <p:spPr bwMode="auto">
          <a:xfrm>
            <a:off x="930275" y="739775"/>
            <a:ext cx="4937125" cy="3703638"/>
          </a:xfrm>
          <a:prstGeom prst="rect">
            <a:avLst/>
          </a:prstGeom>
          <a:noFill/>
          <a:ln w="9525">
            <a:solidFill>
              <a:srgbClr val="000000"/>
            </a:solidFill>
            <a:miter lim="800000"/>
            <a:headEnd/>
            <a:tailEnd/>
          </a:ln>
          <a:effectLst/>
        </p:spPr>
      </p:sp>
      <p:sp>
        <p:nvSpPr>
          <p:cNvPr id="26629" name="Rectangle 5"/>
          <p:cNvSpPr>
            <a:spLocks noGrp="1" noChangeArrowheads="1"/>
          </p:cNvSpPr>
          <p:nvPr>
            <p:ph type="body" sz="quarter" idx="3"/>
          </p:nvPr>
        </p:nvSpPr>
        <p:spPr bwMode="auto">
          <a:xfrm>
            <a:off x="679768" y="4689515"/>
            <a:ext cx="5438140" cy="444269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26630" name="Rectangle 6"/>
          <p:cNvSpPr>
            <a:spLocks noGrp="1" noChangeArrowheads="1"/>
          </p:cNvSpPr>
          <p:nvPr>
            <p:ph type="ftr" sz="quarter" idx="4"/>
          </p:nvPr>
        </p:nvSpPr>
        <p:spPr bwMode="auto">
          <a:xfrm>
            <a:off x="0" y="9377316"/>
            <a:ext cx="2945659" cy="49363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Calibri" pitchFamily="34" charset="0"/>
              </a:defRPr>
            </a:lvl1pPr>
          </a:lstStyle>
          <a:p>
            <a:endParaRPr lang="en-GB"/>
          </a:p>
        </p:txBody>
      </p:sp>
      <p:sp>
        <p:nvSpPr>
          <p:cNvPr id="26631" name="Rectangle 7"/>
          <p:cNvSpPr>
            <a:spLocks noGrp="1" noChangeArrowheads="1"/>
          </p:cNvSpPr>
          <p:nvPr>
            <p:ph type="sldNum" sz="quarter" idx="5"/>
          </p:nvPr>
        </p:nvSpPr>
        <p:spPr bwMode="auto">
          <a:xfrm>
            <a:off x="3850443" y="9377316"/>
            <a:ext cx="2945659" cy="49363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fld id="{AB1890E4-6212-4F58-9CA7-2E088D61F25C}" type="slidenum">
              <a:rPr lang="en-GB"/>
              <a:pPr/>
              <a:t>‹#›</a:t>
            </a:fld>
            <a:endParaRPr lang="en-GB"/>
          </a:p>
        </p:txBody>
      </p:sp>
    </p:spTree>
    <p:extLst>
      <p:ext uri="{BB962C8B-B14F-4D97-AF65-F5344CB8AC3E}">
        <p14:creationId xmlns:p14="http://schemas.microsoft.com/office/powerpoint/2010/main" val="210323371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Calibri" pitchFamily="34" charset="0"/>
        <a:ea typeface="+mn-ea"/>
        <a:cs typeface="+mn-cs"/>
      </a:defRPr>
    </a:lvl1pPr>
    <a:lvl2pPr marL="457200" algn="l" rtl="0" fontAlgn="base">
      <a:spcBef>
        <a:spcPct val="30000"/>
      </a:spcBef>
      <a:spcAft>
        <a:spcPct val="0"/>
      </a:spcAft>
      <a:defRPr sz="1200" kern="1200">
        <a:solidFill>
          <a:schemeClr val="tx1"/>
        </a:solidFill>
        <a:latin typeface="Calibri" pitchFamily="34" charset="0"/>
        <a:ea typeface="+mn-ea"/>
        <a:cs typeface="+mn-cs"/>
      </a:defRPr>
    </a:lvl2pPr>
    <a:lvl3pPr marL="914400" algn="l" rtl="0" fontAlgn="base">
      <a:spcBef>
        <a:spcPct val="30000"/>
      </a:spcBef>
      <a:spcAft>
        <a:spcPct val="0"/>
      </a:spcAft>
      <a:defRPr sz="1200" kern="1200">
        <a:solidFill>
          <a:schemeClr val="tx1"/>
        </a:solidFill>
        <a:latin typeface="Calibri" pitchFamily="34" charset="0"/>
        <a:ea typeface="+mn-ea"/>
        <a:cs typeface="+mn-cs"/>
      </a:defRPr>
    </a:lvl3pPr>
    <a:lvl4pPr marL="1371600" algn="l" rtl="0" fontAlgn="base">
      <a:spcBef>
        <a:spcPct val="30000"/>
      </a:spcBef>
      <a:spcAft>
        <a:spcPct val="0"/>
      </a:spcAft>
      <a:defRPr sz="1200" kern="1200">
        <a:solidFill>
          <a:schemeClr val="tx1"/>
        </a:solidFill>
        <a:latin typeface="Calibri" pitchFamily="34" charset="0"/>
        <a:ea typeface="+mn-ea"/>
        <a:cs typeface="+mn-cs"/>
      </a:defRPr>
    </a:lvl4pPr>
    <a:lvl5pPr marL="1828800" algn="l" rtl="0" fontAlgn="base">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p:txBody>
          <a:bodyPr/>
          <a:lstStyle/>
          <a:p>
            <a:r>
              <a:rPr lang="en-GB"/>
              <a:t>Scope depends on the issue that the local community to address- it could be  a mini local plan – with a range of policies, proposals and site allocations or it could be focussed on one or two topics – green spaces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p:txBody>
          <a:bodyPr/>
          <a:lstStyle/>
          <a:p>
            <a:r>
              <a:rPr lang="en-GB"/>
              <a:t>What it can do – it could include affordable homes provision, bring vacant and derelict housing back into use. Help local businesses set up premises or expand existing . Design of buildings and protection of open space, development of schools, health, leisure and community facilities, infrastructure plans – transport – walking and cycling provision, disabled access.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p:txBody>
          <a:bodyPr/>
          <a:lstStyle/>
          <a:p>
            <a:r>
              <a:rPr lang="en-GB"/>
              <a:t>NP regulations Part 2 Paragraph 6 set out the above requirement- Qualifying bodies – Parish/ town council – Neighbourhood Planning Forum</a:t>
            </a:r>
          </a:p>
          <a:p>
            <a:r>
              <a:rPr lang="en-GB"/>
              <a:t>Process – consultation 6 weeks – designated by LPAs unless there is a valid planning reason not to do so.</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923EE656-2BDD-4B63-8C5C-9FC7D97E5E7A}" type="datetimeFigureOut">
              <a:rPr lang="en-GB"/>
              <a:pPr>
                <a:defRPr/>
              </a:pPr>
              <a:t>13/04/2015</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ADA0DBD8-A8ED-4C01-AE0C-524DEB15592F}"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772D79F4-BD03-4E26-BE5B-D00237598771}" type="datetimeFigureOut">
              <a:rPr lang="en-GB"/>
              <a:pPr>
                <a:defRPr/>
              </a:pPr>
              <a:t>13/04/2015</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C37265C9-C924-4B70-B86A-40BEF7EA6CEC}"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28FB28C6-4615-492F-8755-CF6FB81B2E7C}" type="datetimeFigureOut">
              <a:rPr lang="en-GB"/>
              <a:pPr>
                <a:defRPr/>
              </a:pPr>
              <a:t>13/04/2015</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FC2069A7-26A6-4FC9-9004-56D85CA89F18}"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D416B4C8-A84C-4A81-A17C-BC941D5D2834}" type="datetimeFigureOut">
              <a:rPr lang="en-GB"/>
              <a:pPr>
                <a:defRPr/>
              </a:pPr>
              <a:t>13/04/2015</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71B45814-A666-432A-A486-254A263EE0F7}"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8C390723-03E5-43EB-AA2C-D9B67D57518F}" type="datetimeFigureOut">
              <a:rPr lang="en-GB"/>
              <a:pPr>
                <a:defRPr/>
              </a:pPr>
              <a:t>13/04/2015</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7E521650-514E-4226-A05B-67C995ABA04A}"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A1CE30EA-3221-4FFB-B8E7-70A53374CE7E}" type="datetimeFigureOut">
              <a:rPr lang="en-GB"/>
              <a:pPr>
                <a:defRPr/>
              </a:pPr>
              <a:t>13/04/2015</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4BAF91A6-9D7D-4167-915B-C9FE103E800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60225742-FA5C-4BE4-9385-BF6FACDBB515}" type="datetimeFigureOut">
              <a:rPr lang="en-GB"/>
              <a:pPr>
                <a:defRPr/>
              </a:pPr>
              <a:t>13/04/2015</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77E84FF5-DE94-46EA-83AD-31A9D3FE334C}"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1A4BF0A0-EB6B-4314-ACAF-8DD05A37DF80}" type="datetimeFigureOut">
              <a:rPr lang="en-GB"/>
              <a:pPr>
                <a:defRPr/>
              </a:pPr>
              <a:t>13/04/2015</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E174C701-E0D2-4E9C-B48C-2D6212868712}"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2D053F9-CBB5-44B7-88D4-1DDE3787B0F1}" type="datetimeFigureOut">
              <a:rPr lang="en-GB"/>
              <a:pPr>
                <a:defRPr/>
              </a:pPr>
              <a:t>13/04/2015</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B034B993-BFCE-4634-A0CB-8BAC4A318A2B}"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A07F082-9257-49B6-8EE7-AAE22D525379}" type="datetimeFigureOut">
              <a:rPr lang="en-GB"/>
              <a:pPr>
                <a:defRPr/>
              </a:pPr>
              <a:t>13/04/2015</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ACDF9457-FA25-4E05-8BDC-EFCDE15C0F77}"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31F2CE4-C104-4980-88C3-C10CE1681AE7}" type="datetimeFigureOut">
              <a:rPr lang="en-GB"/>
              <a:pPr>
                <a:defRPr/>
              </a:pPr>
              <a:t>13/04/2015</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83E70AAB-3503-451F-BCF3-97B481074D1E}"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CDEAD779-2393-45C1-9B9F-29D8FC433788}" type="datetimeFigureOut">
              <a:rPr lang="en-GB"/>
              <a:pPr>
                <a:defRPr/>
              </a:pPr>
              <a:t>13/04/2015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E2257DCD-D4D0-49D6-8884-934F1D02AA72}"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mailto:advice@planningaid.rtpi.org.uk" TargetMode="External"/><Relationship Id="rId2" Type="http://schemas.openxmlformats.org/officeDocument/2006/relationships/hyperlink" Target="mailto:npiers@rics.or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le 1"/>
          <p:cNvSpPr>
            <a:spLocks noGrp="1"/>
          </p:cNvSpPr>
          <p:nvPr>
            <p:ph type="ctrTitle"/>
          </p:nvPr>
        </p:nvSpPr>
        <p:spPr>
          <a:xfrm>
            <a:off x="684213" y="1484313"/>
            <a:ext cx="7772400" cy="1470025"/>
          </a:xfrm>
        </p:spPr>
        <p:txBody>
          <a:bodyPr/>
          <a:lstStyle/>
          <a:p>
            <a:r>
              <a:rPr lang="en-GB" sz="3200" b="1" dirty="0" smtClean="0"/>
              <a:t>Setting the scene for the latter stages of the neighbourhood planning process</a:t>
            </a:r>
          </a:p>
        </p:txBody>
      </p:sp>
      <p:sp>
        <p:nvSpPr>
          <p:cNvPr id="3" name="Subtitle 2"/>
          <p:cNvSpPr>
            <a:spLocks noGrp="1"/>
          </p:cNvSpPr>
          <p:nvPr>
            <p:ph type="subTitle" idx="1"/>
          </p:nvPr>
        </p:nvSpPr>
        <p:spPr>
          <a:xfrm>
            <a:off x="1403350" y="3141663"/>
            <a:ext cx="6400800" cy="1752600"/>
          </a:xfrm>
        </p:spPr>
        <p:txBody>
          <a:bodyPr rtlCol="0">
            <a:normAutofit/>
          </a:bodyPr>
          <a:lstStyle/>
          <a:p>
            <a:pPr fontAlgn="auto">
              <a:spcAft>
                <a:spcPts val="0"/>
              </a:spcAft>
              <a:buFont typeface="Arial" pitchFamily="34" charset="0"/>
              <a:buNone/>
              <a:defRPr/>
            </a:pPr>
            <a:r>
              <a:rPr lang="en-GB" i="1" dirty="0" smtClean="0"/>
              <a:t>Matthew Neal</a:t>
            </a:r>
          </a:p>
          <a:p>
            <a:pPr fontAlgn="auto">
              <a:spcAft>
                <a:spcPts val="0"/>
              </a:spcAft>
              <a:buFont typeface="Arial" pitchFamily="34" charset="0"/>
              <a:buNone/>
              <a:defRPr/>
            </a:pPr>
            <a:r>
              <a:rPr lang="en-GB" i="1" dirty="0" smtClean="0"/>
              <a:t>Neighbourhood Planning Officer</a:t>
            </a:r>
            <a:endParaRPr lang="en-GB" i="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b="1" dirty="0" smtClean="0"/>
              <a:t>What are the Basic Conditions?</a:t>
            </a:r>
            <a:endParaRPr lang="en-GB" sz="3200" b="1" dirty="0"/>
          </a:p>
        </p:txBody>
      </p:sp>
      <p:sp>
        <p:nvSpPr>
          <p:cNvPr id="3" name="Content Placeholder 2"/>
          <p:cNvSpPr>
            <a:spLocks noGrp="1"/>
          </p:cNvSpPr>
          <p:nvPr>
            <p:ph idx="1"/>
          </p:nvPr>
        </p:nvSpPr>
        <p:spPr/>
        <p:txBody>
          <a:bodyPr/>
          <a:lstStyle/>
          <a:p>
            <a:r>
              <a:rPr lang="en-GB" sz="2000" dirty="0" smtClean="0"/>
              <a:t>Had regard to national policies and advice, most notably the National Planning Policy Framework (NPPF) and Planning Practice Guidance (PPG)</a:t>
            </a:r>
          </a:p>
          <a:p>
            <a:r>
              <a:rPr lang="en-GB" sz="2000" dirty="0" smtClean="0"/>
              <a:t>In general conformity with the strategic policies of the adopted Local Plan. Whilst not a basic condition, also expect to have regard to any emerging Local Plan (especially it’s evidence base)</a:t>
            </a:r>
          </a:p>
          <a:p>
            <a:r>
              <a:rPr lang="en-GB" sz="2000" dirty="0" smtClean="0"/>
              <a:t>Be compatible with European obligations and human rights requirements</a:t>
            </a:r>
            <a:endParaRPr lang="en-GB" sz="2000" dirty="0"/>
          </a:p>
        </p:txBody>
      </p:sp>
    </p:spTree>
    <p:extLst>
      <p:ext uri="{BB962C8B-B14F-4D97-AF65-F5344CB8AC3E}">
        <p14:creationId xmlns:p14="http://schemas.microsoft.com/office/powerpoint/2010/main" val="14733685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b="1" dirty="0" smtClean="0"/>
              <a:t>Independent Check</a:t>
            </a:r>
            <a:endParaRPr lang="en-GB" sz="3200" b="1" dirty="0"/>
          </a:p>
        </p:txBody>
      </p:sp>
      <p:sp>
        <p:nvSpPr>
          <p:cNvPr id="3" name="Content Placeholder 2"/>
          <p:cNvSpPr>
            <a:spLocks noGrp="1"/>
          </p:cNvSpPr>
          <p:nvPr>
            <p:ph idx="1"/>
          </p:nvPr>
        </p:nvSpPr>
        <p:spPr/>
        <p:txBody>
          <a:bodyPr/>
          <a:lstStyle/>
          <a:p>
            <a:r>
              <a:rPr lang="en-GB" sz="2000" dirty="0"/>
              <a:t>The LPA publicises the Plan for six weeks (including organisations and people who had commented on the Plan at pre-submission stage</a:t>
            </a:r>
            <a:r>
              <a:rPr lang="en-GB" sz="2000" dirty="0" smtClean="0"/>
              <a:t>) and invites comments – representations must relate to the basic conditions</a:t>
            </a:r>
          </a:p>
          <a:p>
            <a:r>
              <a:rPr lang="en-GB" sz="2000" dirty="0" smtClean="0"/>
              <a:t> Examiner appointed (paid for by LPA) but must be agreed with the Qualifying Body. The examiner must be:</a:t>
            </a:r>
          </a:p>
          <a:p>
            <a:pPr lvl="1"/>
            <a:r>
              <a:rPr lang="en-GB" sz="1600" dirty="0" smtClean="0"/>
              <a:t> </a:t>
            </a:r>
            <a:r>
              <a:rPr lang="en-GB" sz="2000" dirty="0" smtClean="0"/>
              <a:t>Independent</a:t>
            </a:r>
          </a:p>
          <a:p>
            <a:pPr lvl="1"/>
            <a:r>
              <a:rPr lang="en-GB" sz="2000" dirty="0" smtClean="0"/>
              <a:t>Have no interest in the land (prejudicial interest)</a:t>
            </a:r>
          </a:p>
          <a:p>
            <a:pPr lvl="1"/>
            <a:r>
              <a:rPr lang="en-GB" sz="2000" dirty="0" smtClean="0"/>
              <a:t>Have appropriate qualifications and experience</a:t>
            </a:r>
          </a:p>
          <a:p>
            <a:r>
              <a:rPr lang="en-GB" sz="2000" dirty="0" smtClean="0"/>
              <a:t>Usually only considers written representations</a:t>
            </a:r>
          </a:p>
          <a:p>
            <a:r>
              <a:rPr lang="en-GB" sz="2000" dirty="0" smtClean="0"/>
              <a:t>Examiner may choose to hold a public hearing if:</a:t>
            </a:r>
          </a:p>
          <a:p>
            <a:pPr lvl="1"/>
            <a:r>
              <a:rPr lang="en-GB" sz="2000" dirty="0" smtClean="0"/>
              <a:t>Needs to explore an issue in more detail</a:t>
            </a:r>
          </a:p>
          <a:p>
            <a:pPr lvl="1"/>
            <a:r>
              <a:rPr lang="en-GB" sz="2000" dirty="0" smtClean="0"/>
              <a:t>To give someone a chance to have their say</a:t>
            </a:r>
            <a:endParaRPr lang="en-GB" sz="2000" dirty="0"/>
          </a:p>
          <a:p>
            <a:endParaRPr lang="en-GB" sz="2000" dirty="0"/>
          </a:p>
        </p:txBody>
      </p:sp>
    </p:spTree>
    <p:extLst>
      <p:ext uri="{BB962C8B-B14F-4D97-AF65-F5344CB8AC3E}">
        <p14:creationId xmlns:p14="http://schemas.microsoft.com/office/powerpoint/2010/main" val="35329843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b="1" dirty="0" smtClean="0"/>
              <a:t>The Examination Process</a:t>
            </a:r>
            <a:endParaRPr lang="en-GB" sz="3200" b="1" dirty="0"/>
          </a:p>
        </p:txBody>
      </p:sp>
      <p:sp>
        <p:nvSpPr>
          <p:cNvPr id="3" name="Content Placeholder 2"/>
          <p:cNvSpPr>
            <a:spLocks noGrp="1"/>
          </p:cNvSpPr>
          <p:nvPr>
            <p:ph idx="1"/>
          </p:nvPr>
        </p:nvSpPr>
        <p:spPr/>
        <p:txBody>
          <a:bodyPr/>
          <a:lstStyle/>
          <a:p>
            <a:r>
              <a:rPr lang="en-GB" sz="2000" dirty="0" smtClean="0"/>
              <a:t>It is not a ‘test of soundness’ as is the case with a Local Plan</a:t>
            </a:r>
          </a:p>
          <a:p>
            <a:r>
              <a:rPr lang="en-GB" sz="2000" dirty="0" smtClean="0"/>
              <a:t>No other material considerations are examined</a:t>
            </a:r>
          </a:p>
          <a:p>
            <a:r>
              <a:rPr lang="en-GB" sz="2000" dirty="0" smtClean="0"/>
              <a:t>‘aspirational’ policies within an appendix to the Plan are not examined </a:t>
            </a:r>
          </a:p>
          <a:p>
            <a:r>
              <a:rPr lang="en-GB" sz="2000" dirty="0" smtClean="0"/>
              <a:t>The examiner is looking at:</a:t>
            </a:r>
          </a:p>
          <a:p>
            <a:pPr lvl="1"/>
            <a:r>
              <a:rPr lang="en-GB" sz="2000" dirty="0" smtClean="0"/>
              <a:t>Compliance with the Basic Conditions</a:t>
            </a:r>
          </a:p>
          <a:p>
            <a:pPr lvl="1"/>
            <a:r>
              <a:rPr lang="en-GB" sz="2000" dirty="0" smtClean="0"/>
              <a:t>The consultation responses</a:t>
            </a:r>
          </a:p>
          <a:p>
            <a:pPr lvl="1"/>
            <a:r>
              <a:rPr lang="en-GB" sz="2000" dirty="0" smtClean="0"/>
              <a:t>The referendum area</a:t>
            </a:r>
          </a:p>
          <a:p>
            <a:r>
              <a:rPr lang="en-GB" sz="2000" dirty="0" smtClean="0"/>
              <a:t>The examiner will not look at:</a:t>
            </a:r>
          </a:p>
          <a:p>
            <a:pPr lvl="1"/>
            <a:r>
              <a:rPr lang="en-GB" sz="2000" dirty="0" smtClean="0"/>
              <a:t>Non-land use planning policies (these must be in an appendix)</a:t>
            </a:r>
          </a:p>
          <a:p>
            <a:pPr lvl="1"/>
            <a:r>
              <a:rPr lang="en-GB" sz="2000" dirty="0" smtClean="0"/>
              <a:t>Compliance with emerging policy</a:t>
            </a:r>
          </a:p>
          <a:p>
            <a:pPr lvl="1"/>
            <a:r>
              <a:rPr lang="en-GB" sz="2000" dirty="0" smtClean="0"/>
              <a:t>Representations that do not deal with the basic conditions</a:t>
            </a:r>
            <a:endParaRPr lang="en-GB" sz="2000" dirty="0"/>
          </a:p>
        </p:txBody>
      </p:sp>
    </p:spTree>
    <p:extLst>
      <p:ext uri="{BB962C8B-B14F-4D97-AF65-F5344CB8AC3E}">
        <p14:creationId xmlns:p14="http://schemas.microsoft.com/office/powerpoint/2010/main" val="38704839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idx="4294967295"/>
          </p:nvPr>
        </p:nvSpPr>
        <p:spPr>
          <a:xfrm>
            <a:off x="467544" y="260648"/>
            <a:ext cx="8229600" cy="1143000"/>
          </a:xfrm>
        </p:spPr>
        <p:txBody>
          <a:bodyPr/>
          <a:lstStyle/>
          <a:p>
            <a:r>
              <a:rPr lang="en-GB" sz="3200" b="1" dirty="0" smtClean="0"/>
              <a:t>The Examiner</a:t>
            </a:r>
          </a:p>
        </p:txBody>
      </p:sp>
      <p:sp>
        <p:nvSpPr>
          <p:cNvPr id="25603" name="Content Placeholder 2"/>
          <p:cNvSpPr>
            <a:spLocks noGrp="1"/>
          </p:cNvSpPr>
          <p:nvPr>
            <p:ph idx="4294967295"/>
          </p:nvPr>
        </p:nvSpPr>
        <p:spPr/>
        <p:txBody>
          <a:bodyPr/>
          <a:lstStyle/>
          <a:p>
            <a:r>
              <a:rPr lang="en-GB" sz="2000" dirty="0" smtClean="0"/>
              <a:t>The examiner can be anyone who meets the criteria in The Localism Act 2011:</a:t>
            </a:r>
          </a:p>
          <a:p>
            <a:r>
              <a:rPr lang="en-GB" sz="2000" dirty="0" smtClean="0"/>
              <a:t>(a) is independent of the Qualifying Body and the Local Authority;</a:t>
            </a:r>
          </a:p>
          <a:p>
            <a:r>
              <a:rPr lang="en-GB" sz="2000" dirty="0" smtClean="0"/>
              <a:t>(b) does not have an interest in any land that may be affected by the draft order; and</a:t>
            </a:r>
          </a:p>
          <a:p>
            <a:r>
              <a:rPr lang="en-GB" sz="2000" dirty="0" smtClean="0"/>
              <a:t>(c) has appropriate qualifications and experience to assess the Plan</a:t>
            </a:r>
          </a:p>
          <a:p>
            <a:r>
              <a:rPr lang="en-GB" sz="2000" dirty="0" smtClean="0"/>
              <a:t>Suitable candidates will often be planning consultants, planning professionals or planning inspectors</a:t>
            </a:r>
          </a:p>
          <a:p>
            <a:r>
              <a:rPr lang="en-GB" sz="2000" dirty="0" smtClean="0"/>
              <a:t>When appointing an examiner, it is advisable to look into the appointment at the earliest opportunity, since the process may take several weeks due to entering into a contract (after pre-submission?)</a:t>
            </a:r>
          </a:p>
          <a:p>
            <a:r>
              <a:rPr lang="en-GB" sz="2000" dirty="0" smtClean="0"/>
              <a:t>Consider level of Professional Indemnity Insurance levels, since sole practitioners may have lower level than usually required by LPA</a:t>
            </a:r>
          </a:p>
          <a:p>
            <a:endParaRPr lang="en-GB" sz="20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p:cNvSpPr>
          <p:nvPr>
            <p:ph type="title"/>
          </p:nvPr>
        </p:nvSpPr>
        <p:spPr/>
        <p:txBody>
          <a:bodyPr/>
          <a:lstStyle/>
          <a:p>
            <a:r>
              <a:rPr lang="en-GB" sz="3200" b="1" dirty="0" smtClean="0"/>
              <a:t>NPIERS Referral Service</a:t>
            </a:r>
          </a:p>
        </p:txBody>
      </p:sp>
      <p:sp>
        <p:nvSpPr>
          <p:cNvPr id="31747" name="Rectangle 3"/>
          <p:cNvSpPr>
            <a:spLocks noGrp="1"/>
          </p:cNvSpPr>
          <p:nvPr>
            <p:ph type="body" idx="1"/>
          </p:nvPr>
        </p:nvSpPr>
        <p:spPr/>
        <p:txBody>
          <a:bodyPr/>
          <a:lstStyle/>
          <a:p>
            <a:r>
              <a:rPr lang="en-GB" sz="2000" dirty="0" smtClean="0"/>
              <a:t>NPIERS stands for: Neighbourhood </a:t>
            </a:r>
            <a:r>
              <a:rPr lang="en-GB" sz="2000" dirty="0"/>
              <a:t>Planning Independent Examiner Referral Service </a:t>
            </a:r>
          </a:p>
          <a:p>
            <a:r>
              <a:rPr lang="en-GB" sz="2000" dirty="0" smtClean="0"/>
              <a:t>This </a:t>
            </a:r>
            <a:r>
              <a:rPr lang="en-GB" sz="2000" dirty="0"/>
              <a:t>service has been developed as a key source of independent examiners. It provides communities and local authorities with an accessible service which guarantees high levels of knowledge, professional standards and integrity</a:t>
            </a:r>
            <a:r>
              <a:rPr lang="en-GB" sz="2000" dirty="0" smtClean="0"/>
              <a:t>.</a:t>
            </a:r>
          </a:p>
          <a:p>
            <a:r>
              <a:rPr lang="en-GB" sz="2000" dirty="0"/>
              <a:t>You are able to apply </a:t>
            </a:r>
            <a:r>
              <a:rPr lang="en-GB" sz="2000" dirty="0" smtClean="0"/>
              <a:t>to </a:t>
            </a:r>
            <a:r>
              <a:rPr lang="en-GB" sz="2000" dirty="0"/>
              <a:t>NPIERS for either, a pre-submission health check review of your neighbourhood plan, or the referral of examiners who are able to undertake the examination of your neighbourhood plan</a:t>
            </a:r>
            <a:r>
              <a:rPr lang="en-GB" sz="2000" dirty="0" smtClean="0"/>
              <a:t>.</a:t>
            </a:r>
          </a:p>
          <a:p>
            <a:r>
              <a:rPr lang="en-GB" sz="2000" dirty="0"/>
              <a:t>A health check is an opportunity for the draft Plan to be reviewed against the basic conditions by an NPIERS panel member.</a:t>
            </a:r>
          </a:p>
          <a:p>
            <a:endParaRPr lang="en-GB" sz="2400" dirty="0"/>
          </a:p>
          <a:p>
            <a:endParaRPr lang="en-GB" sz="24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p:cNvSpPr>
          <p:nvPr>
            <p:ph type="title"/>
          </p:nvPr>
        </p:nvSpPr>
        <p:spPr/>
        <p:txBody>
          <a:bodyPr/>
          <a:lstStyle/>
          <a:p>
            <a:r>
              <a:rPr lang="en-GB" sz="3200" b="1" dirty="0" smtClean="0"/>
              <a:t>NPIERS Health Check</a:t>
            </a:r>
          </a:p>
        </p:txBody>
      </p:sp>
      <p:sp>
        <p:nvSpPr>
          <p:cNvPr id="35843" name="Rectangle 3"/>
          <p:cNvSpPr>
            <a:spLocks noGrp="1"/>
          </p:cNvSpPr>
          <p:nvPr>
            <p:ph type="body" idx="1"/>
          </p:nvPr>
        </p:nvSpPr>
        <p:spPr/>
        <p:txBody>
          <a:bodyPr/>
          <a:lstStyle/>
          <a:p>
            <a:pPr>
              <a:lnSpc>
                <a:spcPct val="90000"/>
              </a:lnSpc>
            </a:pPr>
            <a:r>
              <a:rPr lang="en-GB" sz="2000" dirty="0" smtClean="0"/>
              <a:t>An independent desk-based review at pre-submission stage</a:t>
            </a:r>
          </a:p>
          <a:p>
            <a:pPr>
              <a:lnSpc>
                <a:spcPct val="90000"/>
              </a:lnSpc>
            </a:pPr>
            <a:r>
              <a:rPr lang="en-GB" sz="2000" dirty="0" smtClean="0"/>
              <a:t>The </a:t>
            </a:r>
            <a:r>
              <a:rPr lang="en-GB" sz="2000" dirty="0"/>
              <a:t>review will look into whether the draft Plan meets the basic conditions and provide advice on any potential amendments required to ensure the plan meets the basic conditions. </a:t>
            </a:r>
            <a:endParaRPr lang="en-GB" sz="2000" dirty="0" smtClean="0"/>
          </a:p>
          <a:p>
            <a:pPr>
              <a:lnSpc>
                <a:spcPct val="90000"/>
              </a:lnSpc>
            </a:pPr>
            <a:r>
              <a:rPr lang="en-GB" sz="2000" dirty="0" smtClean="0"/>
              <a:t>Identifies issues that may cause delay or rejection at examination</a:t>
            </a:r>
          </a:p>
          <a:p>
            <a:pPr>
              <a:lnSpc>
                <a:spcPct val="90000"/>
              </a:lnSpc>
            </a:pPr>
            <a:r>
              <a:rPr lang="en-GB" sz="2000" dirty="0" smtClean="0"/>
              <a:t>Will </a:t>
            </a:r>
            <a:r>
              <a:rPr lang="en-GB" sz="2000" dirty="0"/>
              <a:t>not involve the re-writing of the policies but </a:t>
            </a:r>
            <a:r>
              <a:rPr lang="en-GB" sz="2000" dirty="0" smtClean="0"/>
              <a:t>provide general </a:t>
            </a:r>
            <a:r>
              <a:rPr lang="en-GB" sz="2000" dirty="0"/>
              <a:t>advice on what changes </a:t>
            </a:r>
            <a:r>
              <a:rPr lang="en-GB" sz="2000" dirty="0" smtClean="0"/>
              <a:t>that need </a:t>
            </a:r>
            <a:r>
              <a:rPr lang="en-GB" sz="2000" dirty="0"/>
              <a:t>to be made.</a:t>
            </a:r>
          </a:p>
          <a:p>
            <a:pPr>
              <a:lnSpc>
                <a:spcPct val="90000"/>
              </a:lnSpc>
            </a:pPr>
            <a:r>
              <a:rPr lang="en-GB" sz="2000" dirty="0" smtClean="0"/>
              <a:t>It would cost </a:t>
            </a:r>
            <a:r>
              <a:rPr lang="en-GB" sz="2000" dirty="0"/>
              <a:t>£375 plus VAT per day (plus reasonable expenses) to undertake a pre-submission health check review of </a:t>
            </a:r>
            <a:r>
              <a:rPr lang="en-GB" sz="2000" dirty="0" smtClean="0"/>
              <a:t>a </a:t>
            </a:r>
            <a:r>
              <a:rPr lang="en-GB" sz="2000" dirty="0"/>
              <a:t>neighbourhood plan</a:t>
            </a:r>
            <a:r>
              <a:rPr lang="en-GB" sz="2000" dirty="0" smtClean="0"/>
              <a:t>.</a:t>
            </a:r>
          </a:p>
          <a:p>
            <a:pPr>
              <a:lnSpc>
                <a:spcPct val="90000"/>
              </a:lnSpc>
            </a:pPr>
            <a:r>
              <a:rPr lang="en-GB" sz="2000" dirty="0" smtClean="0"/>
              <a:t>Since this stage would be prior to formal submission to the LPA, this cost would need to be borne by the Qualifying Body</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p:cNvSpPr>
          <p:nvPr>
            <p:ph type="title"/>
          </p:nvPr>
        </p:nvSpPr>
        <p:spPr/>
        <p:txBody>
          <a:bodyPr/>
          <a:lstStyle/>
          <a:p>
            <a:r>
              <a:rPr lang="en-GB" sz="3200" b="1" dirty="0" smtClean="0"/>
              <a:t>NPIERS – Appointment of Examiner</a:t>
            </a:r>
          </a:p>
        </p:txBody>
      </p:sp>
      <p:sp>
        <p:nvSpPr>
          <p:cNvPr id="37891" name="Rectangle 3"/>
          <p:cNvSpPr>
            <a:spLocks noGrp="1"/>
          </p:cNvSpPr>
          <p:nvPr>
            <p:ph type="body" idx="1"/>
          </p:nvPr>
        </p:nvSpPr>
        <p:spPr/>
        <p:txBody>
          <a:bodyPr/>
          <a:lstStyle/>
          <a:p>
            <a:r>
              <a:rPr lang="en-GB" sz="2000" dirty="0"/>
              <a:t>To request the referral of up to three examiners who are able to undertake the examination of a neighbourhood plan, an application form needs to be completed jointly by the Qualifying Body and the Local </a:t>
            </a:r>
            <a:r>
              <a:rPr lang="en-GB" sz="2000" dirty="0" smtClean="0"/>
              <a:t>Authority</a:t>
            </a:r>
          </a:p>
          <a:p>
            <a:r>
              <a:rPr lang="en-GB" sz="2000" dirty="0" smtClean="0"/>
              <a:t>The applications should be sufficient to appoint provided you have said what you want – more information provided, better potential candidate match…</a:t>
            </a:r>
          </a:p>
          <a:p>
            <a:r>
              <a:rPr lang="en-GB" sz="2000" dirty="0" smtClean="0"/>
              <a:t>NPIERS provide CV, photo and suitability statement from 3 potential examiners – tailored to the scope of the Plan and examiner availability</a:t>
            </a:r>
          </a:p>
          <a:p>
            <a:r>
              <a:rPr lang="en-GB" sz="2000" dirty="0" smtClean="0"/>
              <a:t>The Qualifying Body and LPA must consider the details submitted and agree on a candidate (may require an interview)</a:t>
            </a:r>
          </a:p>
          <a:p>
            <a:r>
              <a:rPr lang="en-GB" sz="2000" dirty="0" smtClean="0"/>
              <a:t>The contract is then between the LPA and the Examiner</a:t>
            </a:r>
          </a:p>
          <a:p>
            <a:r>
              <a:rPr lang="en-GB" sz="2000" dirty="0"/>
              <a:t>Will cost £750 plus VAT per day (plus reasonable expenses) to undertake the examination of a neighbourhood </a:t>
            </a:r>
            <a:r>
              <a:rPr lang="en-GB" sz="2000" dirty="0" smtClean="0"/>
              <a:t>plan (cost borne by the LPA)</a:t>
            </a:r>
            <a:endParaRPr lang="en-GB" sz="2000" dirty="0"/>
          </a:p>
          <a:p>
            <a:endParaRPr lang="en-GB" sz="2400"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b="1" dirty="0" smtClean="0"/>
              <a:t>Preparation for the examination</a:t>
            </a:r>
            <a:endParaRPr lang="en-GB" sz="3200" b="1" dirty="0"/>
          </a:p>
        </p:txBody>
      </p:sp>
      <p:sp>
        <p:nvSpPr>
          <p:cNvPr id="3" name="Content Placeholder 2"/>
          <p:cNvSpPr>
            <a:spLocks noGrp="1"/>
          </p:cNvSpPr>
          <p:nvPr>
            <p:ph idx="1"/>
          </p:nvPr>
        </p:nvSpPr>
        <p:spPr/>
        <p:txBody>
          <a:bodyPr/>
          <a:lstStyle/>
          <a:p>
            <a:r>
              <a:rPr lang="en-GB" sz="2000" dirty="0" smtClean="0"/>
              <a:t>The LPA nominates a single point of contact for the examiner</a:t>
            </a:r>
          </a:p>
          <a:p>
            <a:r>
              <a:rPr lang="en-GB" sz="2000" dirty="0" smtClean="0"/>
              <a:t>Agree a means of communication (e-mail best)</a:t>
            </a:r>
          </a:p>
          <a:p>
            <a:r>
              <a:rPr lang="en-GB" sz="2000" dirty="0" smtClean="0"/>
              <a:t>Agree anticipated timeline for the examination</a:t>
            </a:r>
          </a:p>
          <a:p>
            <a:r>
              <a:rPr lang="en-GB" sz="2000" dirty="0" smtClean="0"/>
              <a:t>Examiner will usually (but not necessarily) visit the area. This may be accompanied or unaccompanied, but access issues must be considered if wishing to enter privately owned land</a:t>
            </a:r>
          </a:p>
          <a:p>
            <a:r>
              <a:rPr lang="en-GB" sz="2000" dirty="0" smtClean="0"/>
              <a:t>LPA and QB should provide a list of relevant documents, identify relevant parts of lengthy documents (e.g. appropriate policies only of the Local Plan/Core Strategy) and provide copies of the associated documents (i.e. a ‘common’ list) </a:t>
            </a:r>
            <a:endParaRPr lang="en-GB" sz="2000" dirty="0"/>
          </a:p>
        </p:txBody>
      </p:sp>
    </p:spTree>
    <p:extLst>
      <p:ext uri="{BB962C8B-B14F-4D97-AF65-F5344CB8AC3E}">
        <p14:creationId xmlns:p14="http://schemas.microsoft.com/office/powerpoint/2010/main" val="16811611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b="1" dirty="0" smtClean="0"/>
              <a:t>Written representations or hearing?</a:t>
            </a:r>
            <a:endParaRPr lang="en-GB" sz="3200" b="1" dirty="0"/>
          </a:p>
        </p:txBody>
      </p:sp>
      <p:sp>
        <p:nvSpPr>
          <p:cNvPr id="3" name="Content Placeholder 2"/>
          <p:cNvSpPr>
            <a:spLocks noGrp="1"/>
          </p:cNvSpPr>
          <p:nvPr>
            <p:ph idx="1"/>
          </p:nvPr>
        </p:nvSpPr>
        <p:spPr/>
        <p:txBody>
          <a:bodyPr/>
          <a:lstStyle/>
          <a:p>
            <a:r>
              <a:rPr lang="en-GB" sz="2000" dirty="0" smtClean="0"/>
              <a:t>Examination by written representations is the general rule</a:t>
            </a:r>
          </a:p>
          <a:p>
            <a:r>
              <a:rPr lang="en-GB" sz="2000" dirty="0" smtClean="0"/>
              <a:t>Representations to the plan should address the basic conditions and other tests (guidance should be issued by LPA or examiner)</a:t>
            </a:r>
          </a:p>
          <a:p>
            <a:r>
              <a:rPr lang="en-GB" sz="2000" dirty="0" smtClean="0"/>
              <a:t>Late representations are not normally considered</a:t>
            </a:r>
          </a:p>
          <a:p>
            <a:r>
              <a:rPr lang="en-GB" sz="2000" dirty="0" smtClean="0"/>
              <a:t>A hearing may be required due to:</a:t>
            </a:r>
          </a:p>
          <a:p>
            <a:r>
              <a:rPr lang="en-GB" sz="2000" dirty="0" smtClean="0"/>
              <a:t>(a) complexity;</a:t>
            </a:r>
          </a:p>
          <a:p>
            <a:r>
              <a:rPr lang="en-GB" sz="2000" dirty="0" smtClean="0"/>
              <a:t>(b) lack of literacy on the part of appropriate participants</a:t>
            </a:r>
          </a:p>
          <a:p>
            <a:r>
              <a:rPr lang="en-GB" sz="2000" dirty="0" smtClean="0"/>
              <a:t>If a hearing is deemed necessary, LPA and examiner must agree roles:</a:t>
            </a:r>
          </a:p>
          <a:p>
            <a:r>
              <a:rPr lang="en-GB" sz="2000" dirty="0" smtClean="0"/>
              <a:t>Examiner – identify topics for consideration; parties to speak; take charge of proceedings including recording and social media rules</a:t>
            </a:r>
          </a:p>
          <a:p>
            <a:r>
              <a:rPr lang="en-GB" sz="2000" dirty="0" smtClean="0"/>
              <a:t>LPA – issuing notice of hearing; arranging venue; invitations (considering accessibility, parking, toilets, refreshments </a:t>
            </a:r>
            <a:r>
              <a:rPr lang="en-GB" sz="2000" dirty="0" err="1" smtClean="0"/>
              <a:t>etc</a:t>
            </a:r>
            <a:r>
              <a:rPr lang="en-GB" sz="2000" dirty="0" smtClean="0"/>
              <a:t>)</a:t>
            </a:r>
            <a:endParaRPr lang="en-GB" sz="2000" dirty="0"/>
          </a:p>
        </p:txBody>
      </p:sp>
    </p:spTree>
    <p:extLst>
      <p:ext uri="{BB962C8B-B14F-4D97-AF65-F5344CB8AC3E}">
        <p14:creationId xmlns:p14="http://schemas.microsoft.com/office/powerpoint/2010/main" val="6751009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b="1" dirty="0" smtClean="0"/>
              <a:t>The Examiner’s Report</a:t>
            </a:r>
            <a:endParaRPr lang="en-GB" sz="3200" b="1" dirty="0"/>
          </a:p>
        </p:txBody>
      </p:sp>
      <p:sp>
        <p:nvSpPr>
          <p:cNvPr id="3" name="Content Placeholder 2"/>
          <p:cNvSpPr>
            <a:spLocks noGrp="1"/>
          </p:cNvSpPr>
          <p:nvPr>
            <p:ph idx="1"/>
          </p:nvPr>
        </p:nvSpPr>
        <p:spPr/>
        <p:txBody>
          <a:bodyPr/>
          <a:lstStyle/>
          <a:p>
            <a:r>
              <a:rPr lang="en-GB" sz="2000" dirty="0" smtClean="0"/>
              <a:t>The examiner will determine whether or not the plan meets the basic conditions</a:t>
            </a:r>
          </a:p>
          <a:p>
            <a:r>
              <a:rPr lang="en-GB" sz="2000" dirty="0" smtClean="0"/>
              <a:t>The report will state: pass, pass with modifications, or fail…</a:t>
            </a:r>
          </a:p>
          <a:p>
            <a:r>
              <a:rPr lang="en-GB" sz="2000" dirty="0" smtClean="0"/>
              <a:t>The report may set out recommendations which are required to be addressed, plus other recommendations (i.e. required or advisory changes)</a:t>
            </a:r>
          </a:p>
          <a:p>
            <a:r>
              <a:rPr lang="en-GB" sz="2000" dirty="0" smtClean="0"/>
              <a:t>Will make recommendations on the referendum area – this could have financial implications</a:t>
            </a:r>
          </a:p>
          <a:p>
            <a:r>
              <a:rPr lang="en-GB" sz="2000" dirty="0" smtClean="0"/>
              <a:t>The report is not binding</a:t>
            </a:r>
          </a:p>
          <a:p>
            <a:r>
              <a:rPr lang="en-GB" sz="2000" dirty="0" smtClean="0"/>
              <a:t>The recommendations of the report need to be discussed with the Qualifying Body and agreement needs to be reached on any modifications to the plan</a:t>
            </a:r>
            <a:endParaRPr lang="en-GB" sz="2000" dirty="0"/>
          </a:p>
        </p:txBody>
      </p:sp>
    </p:spTree>
    <p:extLst>
      <p:ext uri="{BB962C8B-B14F-4D97-AF65-F5344CB8AC3E}">
        <p14:creationId xmlns:p14="http://schemas.microsoft.com/office/powerpoint/2010/main" val="33787249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b="1" dirty="0" smtClean="0"/>
              <a:t>Contents</a:t>
            </a:r>
            <a:endParaRPr lang="en-GB" sz="3200" b="1" dirty="0"/>
          </a:p>
        </p:txBody>
      </p:sp>
      <p:sp>
        <p:nvSpPr>
          <p:cNvPr id="3" name="Content Placeholder 2"/>
          <p:cNvSpPr>
            <a:spLocks noGrp="1"/>
          </p:cNvSpPr>
          <p:nvPr>
            <p:ph idx="1"/>
          </p:nvPr>
        </p:nvSpPr>
        <p:spPr/>
        <p:txBody>
          <a:bodyPr/>
          <a:lstStyle/>
          <a:p>
            <a:r>
              <a:rPr lang="en-GB" sz="2000" dirty="0" smtClean="0"/>
              <a:t>Resources and Support</a:t>
            </a:r>
          </a:p>
          <a:p>
            <a:r>
              <a:rPr lang="en-GB" sz="2000" dirty="0" smtClean="0"/>
              <a:t>Regulation Changes – February 2015</a:t>
            </a:r>
          </a:p>
          <a:p>
            <a:r>
              <a:rPr lang="en-GB" sz="2000" dirty="0" smtClean="0"/>
              <a:t>Where are we now</a:t>
            </a:r>
            <a:r>
              <a:rPr lang="en-GB" sz="2000" dirty="0" smtClean="0"/>
              <a:t>?</a:t>
            </a:r>
          </a:p>
          <a:p>
            <a:r>
              <a:rPr lang="en-GB" sz="2000" dirty="0" smtClean="0"/>
              <a:t>Submission of Plan to LPA</a:t>
            </a:r>
          </a:p>
          <a:p>
            <a:r>
              <a:rPr lang="en-GB" sz="2000" dirty="0" smtClean="0"/>
              <a:t>What are the Basic Conditions?</a:t>
            </a:r>
          </a:p>
          <a:p>
            <a:r>
              <a:rPr lang="en-GB" sz="2000" dirty="0" smtClean="0"/>
              <a:t>The Examination Process</a:t>
            </a:r>
            <a:endParaRPr lang="en-GB" sz="2000" dirty="0" smtClean="0"/>
          </a:p>
          <a:p>
            <a:r>
              <a:rPr lang="en-GB" sz="2000" dirty="0" smtClean="0"/>
              <a:t>Neighbourhood </a:t>
            </a:r>
            <a:r>
              <a:rPr lang="en-GB" sz="2000" dirty="0" smtClean="0"/>
              <a:t>Planning Independent Examiner Referral Service (NPIERS)</a:t>
            </a:r>
          </a:p>
          <a:p>
            <a:r>
              <a:rPr lang="en-GB" sz="2000" dirty="0" smtClean="0"/>
              <a:t>Plan Health Check</a:t>
            </a:r>
          </a:p>
          <a:p>
            <a:r>
              <a:rPr lang="en-GB" sz="2000" dirty="0" smtClean="0"/>
              <a:t>Appointment of </a:t>
            </a:r>
            <a:r>
              <a:rPr lang="en-GB" sz="2000" dirty="0" smtClean="0"/>
              <a:t>Examiner/Examination</a:t>
            </a:r>
          </a:p>
          <a:p>
            <a:r>
              <a:rPr lang="en-GB" sz="2000" dirty="0" smtClean="0"/>
              <a:t>Examiner’s report</a:t>
            </a:r>
          </a:p>
          <a:p>
            <a:r>
              <a:rPr lang="en-GB" sz="2000" dirty="0" smtClean="0"/>
              <a:t>Referendum</a:t>
            </a:r>
            <a:endParaRPr lang="en-GB" sz="2000" dirty="0" smtClean="0"/>
          </a:p>
          <a:p>
            <a:r>
              <a:rPr lang="en-GB" sz="2000" dirty="0" smtClean="0"/>
              <a:t>Timescales</a:t>
            </a:r>
            <a:endParaRPr lang="en-GB" sz="2000" dirty="0"/>
          </a:p>
        </p:txBody>
      </p:sp>
    </p:spTree>
    <p:extLst>
      <p:ext uri="{BB962C8B-B14F-4D97-AF65-F5344CB8AC3E}">
        <p14:creationId xmlns:p14="http://schemas.microsoft.com/office/powerpoint/2010/main" val="28222325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b="1" dirty="0" smtClean="0"/>
              <a:t>Decision Statement</a:t>
            </a:r>
            <a:endParaRPr lang="en-GB" sz="3200" b="1" dirty="0"/>
          </a:p>
        </p:txBody>
      </p:sp>
      <p:sp>
        <p:nvSpPr>
          <p:cNvPr id="3" name="Content Placeholder 2"/>
          <p:cNvSpPr>
            <a:spLocks noGrp="1"/>
          </p:cNvSpPr>
          <p:nvPr>
            <p:ph idx="1"/>
          </p:nvPr>
        </p:nvSpPr>
        <p:spPr/>
        <p:txBody>
          <a:bodyPr/>
          <a:lstStyle/>
          <a:p>
            <a:r>
              <a:rPr lang="en-GB" sz="2000" dirty="0" smtClean="0"/>
              <a:t>The Local Planning Authority are required to publish a Decision Statement following receipt of the Examiner’s report</a:t>
            </a:r>
          </a:p>
          <a:p>
            <a:r>
              <a:rPr lang="en-GB" sz="2000" dirty="0" smtClean="0"/>
              <a:t>This Statement should set out whether or not the Plan will proceed to referendum</a:t>
            </a:r>
          </a:p>
          <a:p>
            <a:r>
              <a:rPr lang="en-GB" sz="2000" dirty="0" smtClean="0"/>
              <a:t>If the Plan is to proceed to referendum, the date of the referendum should be included</a:t>
            </a:r>
          </a:p>
          <a:p>
            <a:r>
              <a:rPr lang="en-GB" sz="2000" dirty="0" smtClean="0"/>
              <a:t>The LPA will need to consider Cabinet timescales at this point, should the Plan need to be approved by Members</a:t>
            </a:r>
            <a:endParaRPr lang="en-GB" sz="2000" dirty="0"/>
          </a:p>
        </p:txBody>
      </p:sp>
    </p:spTree>
    <p:extLst>
      <p:ext uri="{BB962C8B-B14F-4D97-AF65-F5344CB8AC3E}">
        <p14:creationId xmlns:p14="http://schemas.microsoft.com/office/powerpoint/2010/main" val="19684520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b="1" dirty="0" smtClean="0"/>
              <a:t>The Referendum</a:t>
            </a:r>
            <a:endParaRPr lang="en-GB" sz="3200" b="1" dirty="0"/>
          </a:p>
        </p:txBody>
      </p:sp>
      <p:sp>
        <p:nvSpPr>
          <p:cNvPr id="3" name="Content Placeholder 2"/>
          <p:cNvSpPr>
            <a:spLocks noGrp="1"/>
          </p:cNvSpPr>
          <p:nvPr>
            <p:ph idx="1"/>
          </p:nvPr>
        </p:nvSpPr>
        <p:spPr/>
        <p:txBody>
          <a:bodyPr/>
          <a:lstStyle/>
          <a:p>
            <a:r>
              <a:rPr lang="en-GB" sz="2000" dirty="0" smtClean="0"/>
              <a:t>The Local Planning Authority organises and funds the referendum</a:t>
            </a:r>
          </a:p>
          <a:p>
            <a:r>
              <a:rPr lang="en-GB" sz="2000" dirty="0" smtClean="0"/>
              <a:t>The LPA can apply for ‘new burdens funding’ to pay for the referendum</a:t>
            </a:r>
          </a:p>
          <a:p>
            <a:r>
              <a:rPr lang="en-GB" sz="2000" dirty="0" smtClean="0"/>
              <a:t>It must be conducted in accordance with:</a:t>
            </a:r>
          </a:p>
          <a:p>
            <a:pPr lvl="1"/>
            <a:r>
              <a:rPr lang="en-GB" sz="2000" dirty="0" smtClean="0"/>
              <a:t>Neighbourhood Planning Referendum Regulations 2012, as amended by the Neighbourhood Planning (Referendum) (Amendment) Regulations 2014</a:t>
            </a:r>
          </a:p>
          <a:p>
            <a:pPr lvl="1"/>
            <a:r>
              <a:rPr lang="en-GB" sz="2000" dirty="0" smtClean="0"/>
              <a:t>Neighbourhood Planning (Prescribed Dates) Regulations 2012</a:t>
            </a:r>
          </a:p>
          <a:p>
            <a:r>
              <a:rPr lang="en-GB" sz="2000" dirty="0" smtClean="0"/>
              <a:t>Any person within the referendum area who meets the criteria to vote in a local election can vote in a neighbourhood plan referendum</a:t>
            </a:r>
          </a:p>
          <a:p>
            <a:r>
              <a:rPr lang="en-GB" sz="2000" dirty="0" smtClean="0"/>
              <a:t>There is no minimum turn-out</a:t>
            </a:r>
          </a:p>
          <a:p>
            <a:r>
              <a:rPr lang="en-GB" sz="2000" dirty="0" smtClean="0"/>
              <a:t>A majority of people voting must support the plan</a:t>
            </a:r>
          </a:p>
          <a:p>
            <a:r>
              <a:rPr lang="en-GB" sz="2000" dirty="0" smtClean="0"/>
              <a:t>Yes vote – Plan ‘made’</a:t>
            </a:r>
          </a:p>
          <a:p>
            <a:r>
              <a:rPr lang="en-GB" sz="2000" dirty="0" smtClean="0"/>
              <a:t>No vote – Plan ‘cannot be made’</a:t>
            </a:r>
            <a:endParaRPr lang="en-GB" sz="2000" dirty="0"/>
          </a:p>
        </p:txBody>
      </p:sp>
    </p:spTree>
    <p:extLst>
      <p:ext uri="{BB962C8B-B14F-4D97-AF65-F5344CB8AC3E}">
        <p14:creationId xmlns:p14="http://schemas.microsoft.com/office/powerpoint/2010/main" val="20234575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b="1" dirty="0" smtClean="0"/>
              <a:t>Community Referendum Question</a:t>
            </a:r>
            <a:endParaRPr lang="en-GB" sz="3200" b="1" dirty="0"/>
          </a:p>
        </p:txBody>
      </p:sp>
      <p:sp>
        <p:nvSpPr>
          <p:cNvPr id="3" name="Content Placeholder 2"/>
          <p:cNvSpPr>
            <a:spLocks noGrp="1"/>
          </p:cNvSpPr>
          <p:nvPr>
            <p:ph idx="1"/>
          </p:nvPr>
        </p:nvSpPr>
        <p:spPr/>
        <p:txBody>
          <a:bodyPr/>
          <a:lstStyle/>
          <a:p>
            <a:pPr marL="0" indent="0">
              <a:buNone/>
            </a:pPr>
            <a:endParaRPr lang="en-GB" sz="2000" dirty="0" smtClean="0"/>
          </a:p>
          <a:p>
            <a:pPr marL="0" indent="0" algn="ctr">
              <a:buNone/>
            </a:pPr>
            <a:r>
              <a:rPr lang="en-GB" sz="2000" dirty="0" smtClean="0"/>
              <a:t>“Do you want Stratford-on-Avon District Council to use the neighbourhood development plan for [add title of neighbourhood area] to help it decide planning applications in the neighbourhood area?”</a:t>
            </a:r>
          </a:p>
          <a:p>
            <a:pPr marL="0" indent="0" algn="ctr">
              <a:buNone/>
            </a:pPr>
            <a:endParaRPr lang="en-GB" sz="2000" dirty="0"/>
          </a:p>
          <a:p>
            <a:r>
              <a:rPr lang="en-GB" sz="2000" dirty="0" smtClean="0"/>
              <a:t>The poll results are then published in accordance with the Regulations</a:t>
            </a:r>
          </a:p>
          <a:p>
            <a:pPr marL="0" indent="0">
              <a:buNone/>
            </a:pPr>
            <a:r>
              <a:rPr lang="en-GB" sz="2000" dirty="0" smtClean="0"/>
              <a:t> </a:t>
            </a:r>
            <a:endParaRPr lang="en-GB" sz="2000" dirty="0"/>
          </a:p>
        </p:txBody>
      </p:sp>
    </p:spTree>
    <p:extLst>
      <p:ext uri="{BB962C8B-B14F-4D97-AF65-F5344CB8AC3E}">
        <p14:creationId xmlns:p14="http://schemas.microsoft.com/office/powerpoint/2010/main" val="9729139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b="1" dirty="0" smtClean="0"/>
              <a:t>Decision Statement/make the plan</a:t>
            </a:r>
            <a:endParaRPr lang="en-GB" sz="3200" b="1" dirty="0"/>
          </a:p>
        </p:txBody>
      </p:sp>
      <p:sp>
        <p:nvSpPr>
          <p:cNvPr id="3" name="Content Placeholder 2"/>
          <p:cNvSpPr>
            <a:spLocks noGrp="1"/>
          </p:cNvSpPr>
          <p:nvPr>
            <p:ph idx="1"/>
          </p:nvPr>
        </p:nvSpPr>
        <p:spPr/>
        <p:txBody>
          <a:bodyPr/>
          <a:lstStyle/>
          <a:p>
            <a:r>
              <a:rPr lang="en-GB" sz="2000" dirty="0" smtClean="0"/>
              <a:t>If it transpires the poll has advocated a ‘yes’ vote, then the Local Planning Authority will publish a decision statement to ‘make’ (or adopt) the plan</a:t>
            </a:r>
          </a:p>
          <a:p>
            <a:r>
              <a:rPr lang="en-GB" sz="2000" dirty="0" smtClean="0"/>
              <a:t> A copy of the decision statement is sent to the Qualifying Body</a:t>
            </a:r>
          </a:p>
          <a:p>
            <a:r>
              <a:rPr lang="en-GB" sz="2000" dirty="0" smtClean="0"/>
              <a:t>Once the decision statement has been approved by the Council, the plan will be formally ‘made’ (adopted) and will from that time form part of the statutory development plan for the area</a:t>
            </a:r>
          </a:p>
          <a:p>
            <a:r>
              <a:rPr lang="en-GB" sz="2000" dirty="0" smtClean="0"/>
              <a:t>Along with the adopted local plan, it will then provide basis for the determination of planning applications and appeals</a:t>
            </a:r>
            <a:endParaRPr lang="en-GB" sz="2000" dirty="0"/>
          </a:p>
        </p:txBody>
      </p:sp>
    </p:spTree>
    <p:extLst>
      <p:ext uri="{BB962C8B-B14F-4D97-AF65-F5344CB8AC3E}">
        <p14:creationId xmlns:p14="http://schemas.microsoft.com/office/powerpoint/2010/main" val="4339000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b="1" dirty="0" smtClean="0"/>
              <a:t>Timescales</a:t>
            </a:r>
            <a:endParaRPr lang="en-GB" sz="3200" b="1" dirty="0"/>
          </a:p>
        </p:txBody>
      </p:sp>
      <p:sp>
        <p:nvSpPr>
          <p:cNvPr id="3" name="Content Placeholder 2"/>
          <p:cNvSpPr>
            <a:spLocks noGrp="1"/>
          </p:cNvSpPr>
          <p:nvPr>
            <p:ph idx="1"/>
          </p:nvPr>
        </p:nvSpPr>
        <p:spPr/>
        <p:txBody>
          <a:bodyPr/>
          <a:lstStyle/>
          <a:p>
            <a:r>
              <a:rPr lang="en-GB" sz="2000" dirty="0"/>
              <a:t>The (basic) timeline would appear to be as follows. I have put an approximate time to carry out each element in brackets:</a:t>
            </a:r>
          </a:p>
          <a:p>
            <a:r>
              <a:rPr lang="en-GB" sz="2000" u="sng" dirty="0" smtClean="0"/>
              <a:t>Formal </a:t>
            </a:r>
            <a:r>
              <a:rPr lang="en-GB" sz="2000" u="sng" dirty="0"/>
              <a:t>Submission</a:t>
            </a:r>
          </a:p>
          <a:p>
            <a:r>
              <a:rPr lang="en-GB" sz="2000" dirty="0" smtClean="0"/>
              <a:t>Check </a:t>
            </a:r>
            <a:r>
              <a:rPr lang="en-GB" sz="2000" dirty="0"/>
              <a:t>plan complies with statutory requirements (1 week)</a:t>
            </a:r>
          </a:p>
          <a:p>
            <a:r>
              <a:rPr lang="en-GB" sz="2000" dirty="0" smtClean="0"/>
              <a:t>Publicise </a:t>
            </a:r>
            <a:r>
              <a:rPr lang="en-GB" sz="2000" dirty="0"/>
              <a:t>plan - statutory consultation </a:t>
            </a:r>
            <a:r>
              <a:rPr lang="en-GB" sz="2000" dirty="0" smtClean="0"/>
              <a:t>period of 6 weeks </a:t>
            </a:r>
            <a:r>
              <a:rPr lang="en-GB" sz="2000" dirty="0"/>
              <a:t>(7 weeks including 1 week lead-in time)</a:t>
            </a:r>
          </a:p>
          <a:p>
            <a:r>
              <a:rPr lang="en-GB" sz="2000" u="sng" dirty="0" smtClean="0"/>
              <a:t>Appointing </a:t>
            </a:r>
            <a:r>
              <a:rPr lang="en-GB" sz="2000" u="sng" dirty="0"/>
              <a:t>an Examiner</a:t>
            </a:r>
          </a:p>
          <a:p>
            <a:r>
              <a:rPr lang="en-GB" sz="2000" dirty="0" smtClean="0"/>
              <a:t>Through </a:t>
            </a:r>
            <a:r>
              <a:rPr lang="en-GB" sz="2000" dirty="0"/>
              <a:t>NPIERS (5 weeks) N.B. This may </a:t>
            </a:r>
            <a:r>
              <a:rPr lang="en-GB" sz="2000" dirty="0" smtClean="0"/>
              <a:t>have been carried </a:t>
            </a:r>
            <a:r>
              <a:rPr lang="en-GB" sz="2000" dirty="0"/>
              <a:t>out at </a:t>
            </a:r>
            <a:r>
              <a:rPr lang="en-GB" sz="2000" dirty="0" smtClean="0"/>
              <a:t>the pre-submission stage  or at the same </a:t>
            </a:r>
            <a:r>
              <a:rPr lang="en-GB" sz="2000" dirty="0"/>
              <a:t>time as the statutory consultation, above</a:t>
            </a:r>
          </a:p>
          <a:p>
            <a:r>
              <a:rPr lang="en-GB" sz="2000" u="sng" dirty="0" smtClean="0"/>
              <a:t>Examination</a:t>
            </a:r>
            <a:endParaRPr lang="en-GB" sz="2000" u="sng" dirty="0"/>
          </a:p>
          <a:p>
            <a:r>
              <a:rPr lang="en-GB" sz="2000" dirty="0" smtClean="0"/>
              <a:t>May </a:t>
            </a:r>
            <a:r>
              <a:rPr lang="en-GB" sz="2000" dirty="0"/>
              <a:t>be written rep’s or hearing depending upon complexity of plan. (1 to 2 weeks + lead-in time)</a:t>
            </a:r>
          </a:p>
          <a:p>
            <a:r>
              <a:rPr lang="en-GB" sz="2000" dirty="0" smtClean="0"/>
              <a:t>Examiner’s report issued </a:t>
            </a:r>
            <a:r>
              <a:rPr lang="en-GB" sz="2000" dirty="0"/>
              <a:t>(2 weeks)</a:t>
            </a:r>
          </a:p>
          <a:p>
            <a:endParaRPr lang="en-GB" sz="2000" dirty="0"/>
          </a:p>
        </p:txBody>
      </p:sp>
    </p:spTree>
    <p:extLst>
      <p:ext uri="{BB962C8B-B14F-4D97-AF65-F5344CB8AC3E}">
        <p14:creationId xmlns:p14="http://schemas.microsoft.com/office/powerpoint/2010/main" val="25145721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b="1" dirty="0" smtClean="0"/>
              <a:t>Timescales (cont’d)</a:t>
            </a:r>
            <a:endParaRPr lang="en-GB" sz="3200" b="1" dirty="0"/>
          </a:p>
        </p:txBody>
      </p:sp>
      <p:sp>
        <p:nvSpPr>
          <p:cNvPr id="3" name="Content Placeholder 2"/>
          <p:cNvSpPr>
            <a:spLocks noGrp="1"/>
          </p:cNvSpPr>
          <p:nvPr>
            <p:ph idx="1"/>
          </p:nvPr>
        </p:nvSpPr>
        <p:spPr/>
        <p:txBody>
          <a:bodyPr/>
          <a:lstStyle/>
          <a:p>
            <a:r>
              <a:rPr lang="en-GB" sz="2000" u="sng" dirty="0"/>
              <a:t>Re-drafting Plan</a:t>
            </a:r>
          </a:p>
          <a:p>
            <a:r>
              <a:rPr lang="en-GB" sz="2000" dirty="0" smtClean="0"/>
              <a:t>Taking </a:t>
            </a:r>
            <a:r>
              <a:rPr lang="en-GB" sz="2000" dirty="0"/>
              <a:t>on board Examiner’s comments/recommendations and amending as necessary (2 weeks?)</a:t>
            </a:r>
          </a:p>
          <a:p>
            <a:r>
              <a:rPr lang="en-GB" sz="2000" u="sng" dirty="0" smtClean="0"/>
              <a:t>Referendum</a:t>
            </a:r>
            <a:endParaRPr lang="en-GB" sz="2000" u="sng" dirty="0"/>
          </a:p>
          <a:p>
            <a:r>
              <a:rPr lang="en-GB" sz="2000" dirty="0" smtClean="0"/>
              <a:t>Lead-in </a:t>
            </a:r>
            <a:r>
              <a:rPr lang="en-GB" sz="2000" dirty="0"/>
              <a:t>time, publicising event, polls and results (5 weeks)</a:t>
            </a:r>
          </a:p>
          <a:p>
            <a:r>
              <a:rPr lang="en-GB" sz="2000" u="sng" dirty="0" smtClean="0"/>
              <a:t>Adoption </a:t>
            </a:r>
            <a:r>
              <a:rPr lang="en-GB" sz="2000" u="sng" dirty="0"/>
              <a:t>by LPA</a:t>
            </a:r>
          </a:p>
          <a:p>
            <a:r>
              <a:rPr lang="en-GB" sz="2000" dirty="0" smtClean="0"/>
              <a:t>Report </a:t>
            </a:r>
            <a:r>
              <a:rPr lang="en-GB" sz="2000" dirty="0"/>
              <a:t>to Cabinet/Council (3-5 weeks depending on agenda closedown)</a:t>
            </a:r>
          </a:p>
          <a:p>
            <a:r>
              <a:rPr lang="en-GB" sz="2000" dirty="0" smtClean="0"/>
              <a:t>This </a:t>
            </a:r>
            <a:r>
              <a:rPr lang="en-GB" sz="2000" dirty="0"/>
              <a:t>would lead me to conclude that the process could take in the region of 20 to 25 weeks (depending upon any potential overlaps of processes) and everything running without incident. </a:t>
            </a:r>
            <a:endParaRPr lang="en-GB" sz="2000" dirty="0" smtClean="0"/>
          </a:p>
          <a:p>
            <a:r>
              <a:rPr lang="en-GB" sz="2000" dirty="0" smtClean="0"/>
              <a:t>Evidence from other LPAs suggest this timescale is </a:t>
            </a:r>
            <a:r>
              <a:rPr lang="en-GB" sz="2000" smtClean="0"/>
              <a:t>potentially achievable, </a:t>
            </a:r>
            <a:r>
              <a:rPr lang="en-GB" sz="2000" dirty="0" smtClean="0"/>
              <a:t>but tight.</a:t>
            </a:r>
            <a:endParaRPr lang="en-GB" sz="2000" dirty="0"/>
          </a:p>
          <a:p>
            <a:endParaRPr lang="en-GB" sz="2000" dirty="0"/>
          </a:p>
          <a:p>
            <a:endParaRPr lang="en-GB" sz="2000" dirty="0"/>
          </a:p>
        </p:txBody>
      </p:sp>
    </p:spTree>
    <p:extLst>
      <p:ext uri="{BB962C8B-B14F-4D97-AF65-F5344CB8AC3E}">
        <p14:creationId xmlns:p14="http://schemas.microsoft.com/office/powerpoint/2010/main" val="25513490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b="1" dirty="0" smtClean="0"/>
              <a:t>Helpful websites</a:t>
            </a:r>
            <a:endParaRPr lang="en-GB" sz="3200" b="1" dirty="0"/>
          </a:p>
        </p:txBody>
      </p:sp>
      <p:sp>
        <p:nvSpPr>
          <p:cNvPr id="3" name="Content Placeholder 2"/>
          <p:cNvSpPr>
            <a:spLocks noGrp="1"/>
          </p:cNvSpPr>
          <p:nvPr>
            <p:ph idx="1"/>
          </p:nvPr>
        </p:nvSpPr>
        <p:spPr/>
        <p:txBody>
          <a:bodyPr/>
          <a:lstStyle/>
          <a:p>
            <a:r>
              <a:rPr lang="en-GB" sz="2000" dirty="0" smtClean="0"/>
              <a:t>My Community Rights - </a:t>
            </a:r>
            <a:r>
              <a:rPr lang="en-GB" sz="2000" u="sng" dirty="0" smtClean="0"/>
              <a:t>mycommunityrights.org.uk</a:t>
            </a:r>
          </a:p>
          <a:p>
            <a:r>
              <a:rPr lang="en-GB" sz="2000" dirty="0" smtClean="0"/>
              <a:t> Locality – </a:t>
            </a:r>
            <a:r>
              <a:rPr lang="en-GB" sz="2000" u="sng" dirty="0" smtClean="0"/>
              <a:t>locality.org.uk</a:t>
            </a:r>
            <a:endParaRPr lang="en-GB" sz="2000" dirty="0" smtClean="0"/>
          </a:p>
          <a:p>
            <a:r>
              <a:rPr lang="en-GB" sz="2000" dirty="0" smtClean="0"/>
              <a:t>Planning Practice Guidance – </a:t>
            </a:r>
            <a:r>
              <a:rPr lang="en-GB" sz="2000" u="sng" dirty="0" smtClean="0"/>
              <a:t>planningguidance.planningportal.gov.uk</a:t>
            </a:r>
          </a:p>
          <a:p>
            <a:r>
              <a:rPr lang="en-GB" sz="2000" dirty="0" smtClean="0"/>
              <a:t>Neighbourhood Planning Independent Examiner Referral Service (NPIERS) – </a:t>
            </a:r>
            <a:r>
              <a:rPr lang="en-GB" sz="2000" u="sng" dirty="0" smtClean="0">
                <a:hlinkClick r:id="rId2"/>
              </a:rPr>
              <a:t>npiers@rics.org</a:t>
            </a:r>
            <a:endParaRPr lang="en-GB" sz="2000" dirty="0" smtClean="0"/>
          </a:p>
          <a:p>
            <a:r>
              <a:rPr lang="en-GB" sz="2000" dirty="0" smtClean="0"/>
              <a:t>Planning Aid England – </a:t>
            </a:r>
            <a:r>
              <a:rPr lang="en-GB" sz="2000" dirty="0" smtClean="0">
                <a:hlinkClick r:id="rId3"/>
              </a:rPr>
              <a:t>advice@planningaid.rtpi.org.uk</a:t>
            </a:r>
            <a:endParaRPr lang="en-GB" sz="2000" dirty="0" smtClean="0"/>
          </a:p>
          <a:p>
            <a:r>
              <a:rPr lang="en-GB" sz="2000" dirty="0" smtClean="0"/>
              <a:t>Lots of additional advice and information on search engines</a:t>
            </a:r>
            <a:endParaRPr lang="en-GB" sz="2000" dirty="0"/>
          </a:p>
        </p:txBody>
      </p:sp>
    </p:spTree>
    <p:extLst>
      <p:ext uri="{BB962C8B-B14F-4D97-AF65-F5344CB8AC3E}">
        <p14:creationId xmlns:p14="http://schemas.microsoft.com/office/powerpoint/2010/main" val="18023630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p:txBody>
          <a:bodyPr/>
          <a:lstStyle/>
          <a:p>
            <a:r>
              <a:rPr lang="en-GB" sz="3200" b="1" dirty="0" smtClean="0"/>
              <a:t>Resources and support</a:t>
            </a:r>
          </a:p>
        </p:txBody>
      </p:sp>
      <p:sp>
        <p:nvSpPr>
          <p:cNvPr id="3" name="Content Placeholder 2"/>
          <p:cNvSpPr>
            <a:spLocks noGrp="1"/>
          </p:cNvSpPr>
          <p:nvPr>
            <p:ph idx="1"/>
          </p:nvPr>
        </p:nvSpPr>
        <p:spPr/>
        <p:txBody>
          <a:bodyPr>
            <a:normAutofit fontScale="92500" lnSpcReduction="10000"/>
          </a:bodyPr>
          <a:lstStyle/>
          <a:p>
            <a:pPr>
              <a:lnSpc>
                <a:spcPct val="90000"/>
              </a:lnSpc>
            </a:pPr>
            <a:r>
              <a:rPr lang="en-GB" sz="2000" dirty="0"/>
              <a:t>DCLG has announced that there will be a new programme for supporting neighbourhood planning starting in </a:t>
            </a:r>
            <a:r>
              <a:rPr lang="en-GB" sz="2000" dirty="0" smtClean="0"/>
              <a:t>2015 equating to £22.5 million. DCLG has recently announced that Locality has won the contract. The </a:t>
            </a:r>
            <a:r>
              <a:rPr lang="en-GB" sz="2000" dirty="0"/>
              <a:t>intention is</a:t>
            </a:r>
            <a:r>
              <a:rPr lang="en-GB" sz="2000" dirty="0" smtClean="0"/>
              <a:t>:</a:t>
            </a:r>
          </a:p>
          <a:p>
            <a:pPr>
              <a:lnSpc>
                <a:spcPct val="90000"/>
              </a:lnSpc>
            </a:pPr>
            <a:r>
              <a:rPr lang="en-GB" sz="2000" dirty="0"/>
              <a:t>All groups demonstrating a need for grant support will be eligible to apply for up to £8,000. </a:t>
            </a:r>
            <a:endParaRPr lang="en-GB" sz="2000" dirty="0" smtClean="0"/>
          </a:p>
          <a:p>
            <a:pPr>
              <a:lnSpc>
                <a:spcPct val="90000"/>
              </a:lnSpc>
            </a:pPr>
            <a:r>
              <a:rPr lang="en-GB" sz="2000" dirty="0"/>
              <a:t>Some </a:t>
            </a:r>
            <a:r>
              <a:rPr lang="en-GB" sz="2000" dirty="0" smtClean="0"/>
              <a:t>priority groups </a:t>
            </a:r>
            <a:r>
              <a:rPr lang="en-GB" sz="2000" dirty="0"/>
              <a:t>facing more complex issues will be eligible to apply  for a further £6,000 in grant and specific packages of direct </a:t>
            </a:r>
            <a:r>
              <a:rPr lang="en-GB" sz="2000" dirty="0" smtClean="0"/>
              <a:t>technical support </a:t>
            </a:r>
            <a:r>
              <a:rPr lang="en-GB" sz="2000" dirty="0"/>
              <a:t>where </a:t>
            </a:r>
            <a:r>
              <a:rPr lang="en-GB" sz="2000" dirty="0" smtClean="0"/>
              <a:t>needed (i.e. high growth areas, deprived areas, business areas). </a:t>
            </a:r>
          </a:p>
          <a:p>
            <a:pPr>
              <a:lnSpc>
                <a:spcPct val="90000"/>
              </a:lnSpc>
            </a:pPr>
            <a:r>
              <a:rPr lang="en-GB" sz="2000" dirty="0"/>
              <a:t>Grants are likely to be awarded to spend over 6 month periods and cannot span financial years, therefore groups may wish to make multiple applications over the course of the programme. </a:t>
            </a:r>
            <a:endParaRPr lang="en-GB" sz="2000" dirty="0" smtClean="0"/>
          </a:p>
          <a:p>
            <a:pPr>
              <a:lnSpc>
                <a:spcPct val="90000"/>
              </a:lnSpc>
            </a:pPr>
            <a:r>
              <a:rPr lang="en-GB" sz="2000" dirty="0"/>
              <a:t>Direct support will be targeted at groups with more complex requirements, to deliver specific pieces of work. </a:t>
            </a:r>
            <a:endParaRPr lang="en-GB" sz="2000" dirty="0" smtClean="0"/>
          </a:p>
          <a:p>
            <a:pPr>
              <a:lnSpc>
                <a:spcPct val="90000"/>
              </a:lnSpc>
            </a:pPr>
            <a:r>
              <a:rPr lang="en-GB" sz="2000" dirty="0" smtClean="0"/>
              <a:t>£12 million funding for local authority burdens for 2015/16 has also been confirmed (funding to meet the LPAs legislative duties i.e. paying for formal consultation, examination, referendum and any potential judicial review)</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b="1" dirty="0" smtClean="0"/>
              <a:t>Regulation Changes – February 2015</a:t>
            </a:r>
            <a:endParaRPr lang="en-GB" sz="3200" b="1" dirty="0"/>
          </a:p>
        </p:txBody>
      </p:sp>
      <p:sp>
        <p:nvSpPr>
          <p:cNvPr id="3" name="Content Placeholder 2"/>
          <p:cNvSpPr>
            <a:spLocks noGrp="1"/>
          </p:cNvSpPr>
          <p:nvPr>
            <p:ph idx="1"/>
          </p:nvPr>
        </p:nvSpPr>
        <p:spPr/>
        <p:txBody>
          <a:bodyPr/>
          <a:lstStyle/>
          <a:p>
            <a:r>
              <a:rPr lang="en-GB" sz="2000" dirty="0"/>
              <a:t>The Neighbourhood Planning (General) (Amendment) Regulations 2015 (SI 2015/20) (2015 Regulations) have been published and came into force in England on 9 February 2015. The 2015 Regulations amend the Neighbourhood Planning (General) Regulations 2012 (SI 2012/637) (2012 Regulations</a:t>
            </a:r>
            <a:r>
              <a:rPr lang="en-GB" sz="2000" dirty="0" smtClean="0"/>
              <a:t>).</a:t>
            </a:r>
          </a:p>
          <a:p>
            <a:r>
              <a:rPr lang="en-GB" sz="2000" dirty="0"/>
              <a:t>The 2012 Regulations made the following provisions in relation to that new regime:</a:t>
            </a:r>
          </a:p>
          <a:p>
            <a:r>
              <a:rPr lang="en-GB" sz="2000" dirty="0" smtClean="0"/>
              <a:t>Set </a:t>
            </a:r>
            <a:r>
              <a:rPr lang="en-GB" sz="2000" dirty="0"/>
              <a:t>out procedural requirements for designating a neighbourhood area in relation to the content of the application and what the local planning authority (LPA) must do to publicise an application.</a:t>
            </a:r>
          </a:p>
          <a:p>
            <a:r>
              <a:rPr lang="en-GB" sz="2000" dirty="0" smtClean="0"/>
              <a:t>Include </a:t>
            </a:r>
            <a:r>
              <a:rPr lang="en-GB" sz="2000" dirty="0"/>
              <a:t>provisions relating to neighbourhood development plans, including information on the consultation process and the content and publicising of </a:t>
            </a:r>
            <a:r>
              <a:rPr lang="en-GB" sz="2000" dirty="0" smtClean="0"/>
              <a:t>proposals (currently 6 week consultation period and no statutory time period within which to determine each area application)</a:t>
            </a:r>
            <a:endParaRPr lang="en-GB" sz="2000" dirty="0"/>
          </a:p>
          <a:p>
            <a:endParaRPr lang="en-GB" sz="2000" dirty="0"/>
          </a:p>
          <a:p>
            <a:endParaRPr lang="en-GB" sz="2000" dirty="0"/>
          </a:p>
        </p:txBody>
      </p:sp>
    </p:spTree>
    <p:extLst>
      <p:ext uri="{BB962C8B-B14F-4D97-AF65-F5344CB8AC3E}">
        <p14:creationId xmlns:p14="http://schemas.microsoft.com/office/powerpoint/2010/main" val="35481448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b="1" dirty="0" smtClean="0"/>
              <a:t>Regulation Changes – February 2015</a:t>
            </a:r>
            <a:endParaRPr lang="en-GB" sz="3200" b="1" dirty="0"/>
          </a:p>
        </p:txBody>
      </p:sp>
      <p:sp>
        <p:nvSpPr>
          <p:cNvPr id="3" name="Content Placeholder 2"/>
          <p:cNvSpPr>
            <a:spLocks noGrp="1"/>
          </p:cNvSpPr>
          <p:nvPr>
            <p:ph idx="1"/>
          </p:nvPr>
        </p:nvSpPr>
        <p:spPr/>
        <p:txBody>
          <a:bodyPr/>
          <a:lstStyle/>
          <a:p>
            <a:r>
              <a:rPr lang="en-GB" sz="2000" dirty="0"/>
              <a:t>The 2015 Regulations amend the 2012 Regulations by inserting a new regulation to prescribe the date by which an LPA must determine applications for designation of a neighbourhood area (the date of which differs depending on the application </a:t>
            </a:r>
            <a:r>
              <a:rPr lang="en-GB" sz="2000" dirty="0" smtClean="0"/>
              <a:t>area</a:t>
            </a:r>
            <a:r>
              <a:rPr lang="en-GB" sz="2000" dirty="0"/>
              <a:t> </a:t>
            </a:r>
            <a:r>
              <a:rPr lang="en-GB" sz="2000" dirty="0" smtClean="0"/>
              <a:t>as follows):</a:t>
            </a:r>
          </a:p>
          <a:p>
            <a:r>
              <a:rPr lang="en-GB" sz="2000" dirty="0"/>
              <a:t>where the area applied for follows parish boundaries the period will be eight weeks </a:t>
            </a:r>
            <a:r>
              <a:rPr lang="en-GB" sz="2000" dirty="0" smtClean="0"/>
              <a:t>(with the associated consultation period reduced from six to four </a:t>
            </a:r>
            <a:r>
              <a:rPr lang="en-GB" sz="2000" dirty="0"/>
              <a:t>weeks in these cases</a:t>
            </a:r>
            <a:r>
              <a:rPr lang="en-GB" sz="2000" dirty="0" smtClean="0"/>
              <a:t>)</a:t>
            </a:r>
          </a:p>
          <a:p>
            <a:r>
              <a:rPr lang="en-GB" sz="2000" dirty="0"/>
              <a:t>for applications that include any of the areas of more than one local planning authority (even if the area applied for follows parish boundaries) the period will be 20 </a:t>
            </a:r>
            <a:r>
              <a:rPr lang="en-GB" sz="2000" dirty="0" smtClean="0"/>
              <a:t>weeks</a:t>
            </a:r>
          </a:p>
          <a:p>
            <a:r>
              <a:rPr lang="en-GB" sz="2000" dirty="0"/>
              <a:t>for all other applications the period will be 13 weeks</a:t>
            </a:r>
          </a:p>
          <a:p>
            <a:r>
              <a:rPr lang="en-GB" sz="2000" dirty="0" smtClean="0"/>
              <a:t>The </a:t>
            </a:r>
            <a:r>
              <a:rPr lang="en-GB" sz="2000" dirty="0"/>
              <a:t>2015 Regulations also add to the list of documents that a qualifying body must submit to an LPA with a proposal for a neighbourhood plan. The additional document must be either an environmental report or a statement of reasons why an environmental assessment is not required.</a:t>
            </a:r>
          </a:p>
          <a:p>
            <a:endParaRPr lang="en-GB" sz="2000" dirty="0"/>
          </a:p>
        </p:txBody>
      </p:sp>
    </p:spTree>
    <p:extLst>
      <p:ext uri="{BB962C8B-B14F-4D97-AF65-F5344CB8AC3E}">
        <p14:creationId xmlns:p14="http://schemas.microsoft.com/office/powerpoint/2010/main" val="19018306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b="1" dirty="0" smtClean="0"/>
              <a:t>Where are we now, nationally?</a:t>
            </a:r>
            <a:endParaRPr lang="en-GB" sz="3200" b="1" dirty="0"/>
          </a:p>
        </p:txBody>
      </p:sp>
      <p:sp>
        <p:nvSpPr>
          <p:cNvPr id="3" name="Content Placeholder 2"/>
          <p:cNvSpPr>
            <a:spLocks noGrp="1"/>
          </p:cNvSpPr>
          <p:nvPr>
            <p:ph idx="1"/>
          </p:nvPr>
        </p:nvSpPr>
        <p:spPr/>
        <p:txBody>
          <a:bodyPr/>
          <a:lstStyle/>
          <a:p>
            <a:r>
              <a:rPr lang="en-GB" sz="2000" dirty="0" smtClean="0"/>
              <a:t>Over 1,400 communities have begun the neighbourhood planning process through the submission of an area designation application</a:t>
            </a:r>
          </a:p>
          <a:p>
            <a:r>
              <a:rPr lang="en-GB" sz="2000" dirty="0" smtClean="0"/>
              <a:t>To date, there have been 52 successful referendums country-wide</a:t>
            </a:r>
          </a:p>
          <a:p>
            <a:r>
              <a:rPr lang="en-GB" sz="2000" dirty="0" smtClean="0"/>
              <a:t>Many more plans are at, or nearing examination stage </a:t>
            </a:r>
          </a:p>
          <a:p>
            <a:r>
              <a:rPr lang="en-GB" sz="2000" dirty="0" smtClean="0"/>
              <a:t>6.1 million people in England live in a designated neighbourhood area</a:t>
            </a:r>
          </a:p>
          <a:p>
            <a:r>
              <a:rPr lang="en-GB" sz="2000" dirty="0" smtClean="0"/>
              <a:t>£4.8 million has been awarded to communities country-wide through support grants</a:t>
            </a:r>
          </a:p>
          <a:p>
            <a:r>
              <a:rPr lang="en-GB" sz="2000" dirty="0" smtClean="0"/>
              <a:t>The top 5 authorities for area designations in the country are:</a:t>
            </a:r>
          </a:p>
          <a:p>
            <a:r>
              <a:rPr lang="en-GB" sz="2000" dirty="0" smtClean="0"/>
              <a:t>Herefordshire (88)</a:t>
            </a:r>
          </a:p>
          <a:p>
            <a:r>
              <a:rPr lang="en-GB" sz="2000" dirty="0" smtClean="0"/>
              <a:t>Cornwall (49)</a:t>
            </a:r>
          </a:p>
          <a:p>
            <a:r>
              <a:rPr lang="en-GB" sz="2000" dirty="0" smtClean="0"/>
              <a:t>Leeds (33)</a:t>
            </a:r>
          </a:p>
          <a:p>
            <a:r>
              <a:rPr lang="en-GB" sz="2000" dirty="0" smtClean="0"/>
              <a:t>Wiltshire (29)</a:t>
            </a:r>
          </a:p>
          <a:p>
            <a:r>
              <a:rPr lang="en-GB" sz="2000" dirty="0" smtClean="0"/>
              <a:t>Stratford-on-Avon District (28) </a:t>
            </a:r>
            <a:endParaRPr lang="en-GB" sz="2000" dirty="0"/>
          </a:p>
        </p:txBody>
      </p:sp>
    </p:spTree>
    <p:extLst>
      <p:ext uri="{BB962C8B-B14F-4D97-AF65-F5344CB8AC3E}">
        <p14:creationId xmlns:p14="http://schemas.microsoft.com/office/powerpoint/2010/main" val="18308274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fontAlgn="auto">
              <a:spcAft>
                <a:spcPts val="0"/>
              </a:spcAft>
              <a:defRPr/>
            </a:pPr>
            <a:r>
              <a:rPr lang="en-GB" sz="3200" b="1" dirty="0" smtClean="0"/>
              <a:t>Where are we now, locally?</a:t>
            </a:r>
            <a:endParaRPr lang="en-GB" sz="3200" b="1" dirty="0"/>
          </a:p>
        </p:txBody>
      </p:sp>
      <p:sp>
        <p:nvSpPr>
          <p:cNvPr id="20482" name="Content Placeholder 2"/>
          <p:cNvSpPr>
            <a:spLocks noGrp="1"/>
          </p:cNvSpPr>
          <p:nvPr>
            <p:ph idx="1"/>
          </p:nvPr>
        </p:nvSpPr>
        <p:spPr/>
        <p:txBody>
          <a:bodyPr/>
          <a:lstStyle/>
          <a:p>
            <a:r>
              <a:rPr lang="en-GB" sz="2000" u="sng" dirty="0" smtClean="0"/>
              <a:t>Within Stratford-on-Avon District, we currently have:</a:t>
            </a:r>
          </a:p>
          <a:p>
            <a:r>
              <a:rPr lang="en-GB" sz="2000" dirty="0" smtClean="0"/>
              <a:t>28 neighbourhood plan areas designated</a:t>
            </a:r>
          </a:p>
          <a:p>
            <a:r>
              <a:rPr lang="en-GB" sz="2000" dirty="0" smtClean="0"/>
              <a:t>These cover: the main town, 7 out of 8 Main Rural Centres and 22 out of 44 Local Service Villages (LSVs)</a:t>
            </a:r>
          </a:p>
          <a:p>
            <a:endParaRPr lang="en-GB" sz="2000" dirty="0" smtClean="0"/>
          </a:p>
          <a:p>
            <a:r>
              <a:rPr lang="en-GB" sz="2000" u="sng" dirty="0" smtClean="0"/>
              <a:t>The breakdown of communities involved in preparing a plan is:</a:t>
            </a:r>
          </a:p>
          <a:p>
            <a:r>
              <a:rPr lang="en-GB" sz="2000" dirty="0" smtClean="0"/>
              <a:t>All 5 Category 1 LSVs</a:t>
            </a:r>
          </a:p>
          <a:p>
            <a:r>
              <a:rPr lang="en-GB" sz="2000" dirty="0" smtClean="0"/>
              <a:t>6 out of 9 Category 2 LSVs</a:t>
            </a:r>
          </a:p>
          <a:p>
            <a:r>
              <a:rPr lang="en-GB" sz="2000" dirty="0" smtClean="0"/>
              <a:t>5 out of 11 Category 3 LSVs</a:t>
            </a:r>
          </a:p>
          <a:p>
            <a:r>
              <a:rPr lang="en-GB" sz="2000" dirty="0" smtClean="0"/>
              <a:t>6 out of 19 Category 4 LSVs</a:t>
            </a:r>
            <a:endParaRPr lang="en-GB" sz="2000" dirty="0"/>
          </a:p>
          <a:p>
            <a:endParaRPr lang="en-GB" sz="2000" dirty="0" smtClean="0"/>
          </a:p>
          <a:p>
            <a:endParaRPr lang="en-GB" sz="2000" dirty="0" smtClean="0"/>
          </a:p>
          <a:p>
            <a:endParaRPr lang="en-GB" dirty="0" smtClean="0"/>
          </a:p>
          <a:p>
            <a:endParaRPr lang="en-GB" dirty="0" smtClean="0"/>
          </a:p>
          <a:p>
            <a:endParaRPr lang="en-GB"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r>
              <a:rPr lang="en-GB" sz="3200" b="1" dirty="0" smtClean="0"/>
              <a:t>Where are we now, locally?</a:t>
            </a:r>
          </a:p>
        </p:txBody>
      </p:sp>
      <p:sp>
        <p:nvSpPr>
          <p:cNvPr id="21506" name="Content Placeholder 2"/>
          <p:cNvSpPr>
            <a:spLocks noGrp="1"/>
          </p:cNvSpPr>
          <p:nvPr>
            <p:ph idx="1"/>
          </p:nvPr>
        </p:nvSpPr>
        <p:spPr/>
        <p:txBody>
          <a:bodyPr/>
          <a:lstStyle/>
          <a:p>
            <a:r>
              <a:rPr lang="en-GB" sz="2000" dirty="0" smtClean="0"/>
              <a:t>Long </a:t>
            </a:r>
            <a:r>
              <a:rPr lang="en-GB" sz="2000" dirty="0"/>
              <a:t>Compton </a:t>
            </a:r>
            <a:r>
              <a:rPr lang="en-GB" sz="2000" dirty="0" smtClean="0"/>
              <a:t>formally submitted plan. NPIERS application form  completed. Six week consultation to begin after elections </a:t>
            </a:r>
          </a:p>
          <a:p>
            <a:r>
              <a:rPr lang="en-GB" sz="2000" dirty="0" err="1" smtClean="0"/>
              <a:t>Kineton</a:t>
            </a:r>
            <a:r>
              <a:rPr lang="en-GB" sz="2000" dirty="0" smtClean="0"/>
              <a:t> at pre-submission stage</a:t>
            </a:r>
            <a:endParaRPr lang="en-GB" sz="2000" dirty="0"/>
          </a:p>
          <a:p>
            <a:r>
              <a:rPr lang="en-GB" sz="2000" dirty="0"/>
              <a:t>Stratford Town close to pre-submission </a:t>
            </a:r>
            <a:r>
              <a:rPr lang="en-GB" sz="2000" dirty="0" smtClean="0"/>
              <a:t>stage</a:t>
            </a:r>
          </a:p>
          <a:p>
            <a:r>
              <a:rPr lang="en-GB" sz="2000" dirty="0" smtClean="0"/>
              <a:t>Welford-on-Avon close to </a:t>
            </a:r>
            <a:r>
              <a:rPr lang="en-GB" sz="2000" dirty="0" smtClean="0"/>
              <a:t>pre-submission </a:t>
            </a:r>
            <a:r>
              <a:rPr lang="en-GB" sz="2000" dirty="0" smtClean="0"/>
              <a:t>stage</a:t>
            </a:r>
          </a:p>
          <a:p>
            <a:r>
              <a:rPr lang="en-GB" sz="2000" dirty="0" smtClean="0"/>
              <a:t>Salford Priors have produced a first draft Plan for comments</a:t>
            </a:r>
          </a:p>
          <a:p>
            <a:r>
              <a:rPr lang="en-GB" sz="2000" dirty="0" smtClean="0"/>
              <a:t>Bearley have produced a first draft Plan for </a:t>
            </a:r>
            <a:r>
              <a:rPr lang="en-GB" sz="2000" dirty="0" smtClean="0"/>
              <a:t>comments</a:t>
            </a:r>
          </a:p>
          <a:p>
            <a:r>
              <a:rPr lang="en-GB" sz="2000" dirty="0" smtClean="0"/>
              <a:t>Tysoe have produced a first draft Plan for comments</a:t>
            </a:r>
            <a:endParaRPr lang="en-GB" sz="2000" dirty="0"/>
          </a:p>
          <a:p>
            <a:r>
              <a:rPr lang="en-GB" sz="2000" dirty="0"/>
              <a:t>The rest are at various stages of the plan making </a:t>
            </a:r>
            <a:r>
              <a:rPr lang="en-GB" sz="2000" dirty="0" smtClean="0"/>
              <a:t>process (evidence gathering and policy drafting)</a:t>
            </a:r>
            <a:endParaRPr lang="en-GB" sz="2000" dirty="0"/>
          </a:p>
          <a:p>
            <a:endParaRPr lang="en-GB" sz="2000" dirty="0" smtClean="0"/>
          </a:p>
          <a:p>
            <a:endParaRPr lang="en-GB"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b="1" dirty="0" smtClean="0"/>
              <a:t>Submission</a:t>
            </a:r>
            <a:endParaRPr lang="en-GB" sz="3200" b="1" dirty="0"/>
          </a:p>
        </p:txBody>
      </p:sp>
      <p:sp>
        <p:nvSpPr>
          <p:cNvPr id="3" name="Content Placeholder 2"/>
          <p:cNvSpPr>
            <a:spLocks noGrp="1"/>
          </p:cNvSpPr>
          <p:nvPr>
            <p:ph idx="1"/>
          </p:nvPr>
        </p:nvSpPr>
        <p:spPr/>
        <p:txBody>
          <a:bodyPr/>
          <a:lstStyle/>
          <a:p>
            <a:r>
              <a:rPr lang="en-GB" sz="2000" dirty="0" smtClean="0"/>
              <a:t>In order for the NP to be formally submitted, the </a:t>
            </a:r>
            <a:r>
              <a:rPr lang="en-GB" sz="2000" dirty="0" smtClean="0"/>
              <a:t>LPA must satisfy itself that the submitted Plan complies with all statutory requirements before presenting it for examination</a:t>
            </a:r>
          </a:p>
          <a:p>
            <a:r>
              <a:rPr lang="en-GB" sz="2000" dirty="0" smtClean="0"/>
              <a:t>Documents </a:t>
            </a:r>
            <a:r>
              <a:rPr lang="en-GB" sz="2000" dirty="0" smtClean="0"/>
              <a:t>which need to be submitted include</a:t>
            </a:r>
            <a:r>
              <a:rPr lang="en-GB" sz="2000" dirty="0" smtClean="0"/>
              <a:t>:</a:t>
            </a:r>
          </a:p>
          <a:p>
            <a:r>
              <a:rPr lang="en-GB" sz="2000" dirty="0" smtClean="0"/>
              <a:t>a) a map or statement identifying the plan area</a:t>
            </a:r>
          </a:p>
          <a:p>
            <a:r>
              <a:rPr lang="en-GB" sz="2000" dirty="0" smtClean="0"/>
              <a:t>b) a Consultation Statement</a:t>
            </a:r>
          </a:p>
          <a:p>
            <a:r>
              <a:rPr lang="en-GB" sz="2000" dirty="0" smtClean="0"/>
              <a:t>c) the proposed plan</a:t>
            </a:r>
          </a:p>
          <a:p>
            <a:r>
              <a:rPr lang="en-GB" sz="2000" dirty="0" smtClean="0"/>
              <a:t>d) a Basic Conditions Statement</a:t>
            </a:r>
          </a:p>
          <a:p>
            <a:r>
              <a:rPr lang="en-GB" sz="2000" dirty="0" smtClean="0"/>
              <a:t>e) any relevant environmental assessments (where appropriate)</a:t>
            </a:r>
          </a:p>
          <a:p>
            <a:r>
              <a:rPr lang="en-GB" sz="2000" dirty="0" smtClean="0"/>
              <a:t>The LPA does not make a judgement as to whether the Plan meets the Basic Conditions until after the Examiner’s Report has been received</a:t>
            </a:r>
          </a:p>
        </p:txBody>
      </p:sp>
    </p:spTree>
    <p:extLst>
      <p:ext uri="{BB962C8B-B14F-4D97-AF65-F5344CB8AC3E}">
        <p14:creationId xmlns:p14="http://schemas.microsoft.com/office/powerpoint/2010/main" val="25261944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1696</TotalTime>
  <Words>2785</Words>
  <Application>Microsoft Office PowerPoint</Application>
  <PresentationFormat>On-screen Show (4:3)</PresentationFormat>
  <Paragraphs>210</Paragraphs>
  <Slides>26</Slides>
  <Notes>3</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Setting the scene for the latter stages of the neighbourhood planning process</vt:lpstr>
      <vt:lpstr>Contents</vt:lpstr>
      <vt:lpstr>Resources and support</vt:lpstr>
      <vt:lpstr>Regulation Changes – February 2015</vt:lpstr>
      <vt:lpstr>Regulation Changes – February 2015</vt:lpstr>
      <vt:lpstr>Where are we now, nationally?</vt:lpstr>
      <vt:lpstr>Where are we now, locally?</vt:lpstr>
      <vt:lpstr>Where are we now, locally?</vt:lpstr>
      <vt:lpstr>Submission</vt:lpstr>
      <vt:lpstr>What are the Basic Conditions?</vt:lpstr>
      <vt:lpstr>Independent Check</vt:lpstr>
      <vt:lpstr>The Examination Process</vt:lpstr>
      <vt:lpstr>The Examiner</vt:lpstr>
      <vt:lpstr>NPIERS Referral Service</vt:lpstr>
      <vt:lpstr>NPIERS Health Check</vt:lpstr>
      <vt:lpstr>NPIERS – Appointment of Examiner</vt:lpstr>
      <vt:lpstr>Preparation for the examination</vt:lpstr>
      <vt:lpstr>Written representations or hearing?</vt:lpstr>
      <vt:lpstr>The Examiner’s Report</vt:lpstr>
      <vt:lpstr>Decision Statement</vt:lpstr>
      <vt:lpstr>The Referendum</vt:lpstr>
      <vt:lpstr>Community Referendum Question</vt:lpstr>
      <vt:lpstr>Decision Statement/make the plan</vt:lpstr>
      <vt:lpstr>Timescales</vt:lpstr>
      <vt:lpstr>Timescales (cont’d)</vt:lpstr>
      <vt:lpstr>Helpful websites</vt:lpstr>
    </vt:vector>
  </TitlesOfParts>
  <Company>Coventry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Neighbourhood and Parish Plans</dc:title>
  <dc:creator>staff</dc:creator>
  <cp:lastModifiedBy>Matthew Neal</cp:lastModifiedBy>
  <cp:revision>245</cp:revision>
  <cp:lastPrinted>2015-02-24T13:41:15Z</cp:lastPrinted>
  <dcterms:created xsi:type="dcterms:W3CDTF">2013-04-28T18:49:02Z</dcterms:created>
  <dcterms:modified xsi:type="dcterms:W3CDTF">2015-04-13T12:18:49Z</dcterms:modified>
</cp:coreProperties>
</file>